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7"/>
  </p:notesMasterIdLst>
  <p:sldIdLst>
    <p:sldId id="271" r:id="rId5"/>
    <p:sldId id="298" r:id="rId6"/>
    <p:sldId id="273" r:id="rId7"/>
    <p:sldId id="279" r:id="rId8"/>
    <p:sldId id="282" r:id="rId9"/>
    <p:sldId id="275" r:id="rId10"/>
    <p:sldId id="288" r:id="rId11"/>
    <p:sldId id="283" r:id="rId12"/>
    <p:sldId id="276" r:id="rId13"/>
    <p:sldId id="277" r:id="rId14"/>
    <p:sldId id="297" r:id="rId15"/>
    <p:sldId id="281" r:id="rId16"/>
    <p:sldId id="286" r:id="rId17"/>
    <p:sldId id="287" r:id="rId18"/>
    <p:sldId id="292" r:id="rId19"/>
    <p:sldId id="290" r:id="rId20"/>
    <p:sldId id="295" r:id="rId21"/>
    <p:sldId id="296" r:id="rId22"/>
    <p:sldId id="293" r:id="rId23"/>
    <p:sldId id="294" r:id="rId24"/>
    <p:sldId id="272" r:id="rId25"/>
    <p:sldId id="266" r:id="rId26"/>
  </p:sldIdLst>
  <p:sldSz cx="18288000" cy="10287000"/>
  <p:notesSz cx="6858000" cy="9144000"/>
  <p:embeddedFontLst>
    <p:embeddedFont>
      <p:font typeface="Abstracted Dream" panose="020B0604020202020204" charset="-128"/>
      <p:regular r:id="rId28"/>
    </p:embeddedFont>
    <p:embeddedFont>
      <p:font typeface="Adobe Fan Heiti Std B" panose="020B0700000000000000" pitchFamily="34" charset="-128"/>
      <p:regular r:id="rId29"/>
      <p:bold r:id="rId30"/>
    </p:embeddedFont>
    <p:embeddedFont>
      <p:font typeface="Marykate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D7A9"/>
    <a:srgbClr val="57834F"/>
    <a:srgbClr val="325009"/>
    <a:srgbClr val="3599A7"/>
    <a:srgbClr val="ABC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339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6743B-CE89-468E-BD36-EC9BBF01DEE1}" type="datetimeFigureOut">
              <a:rPr lang="fr-FR" smtClean="0"/>
              <a:t>18/02/2026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B43B0-CA19-4125-BCBE-2AFBBE4957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85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B43B0-CA19-4125-BCBE-2AFBBE49579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7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B43B0-CA19-4125-BCBE-2AFBBE49579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9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suppression non maximale (NMS) élimine les boîtes englobantes en double dans la détection d'objets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B43B0-CA19-4125-BCBE-2AFBBE49579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8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6C96A-4828-6A72-9377-2A2C13D68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7C90EF1-9DC9-1324-332B-B0C34B907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119CC3A-A156-6248-DA10-F58515B43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suppression non maximale (NMS) élimine les boîtes englobantes en double dans la détection d'objets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F0FCB3-3599-1731-E3CD-CF5DB2B45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B43B0-CA19-4125-BCBE-2AFBBE49579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581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B43B0-CA19-4125-BCBE-2AFBBE49579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475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>
                <a:solidFill>
                  <a:srgbClr val="57834F"/>
                </a:solidFill>
                <a:ea typeface="Adobe Fan Heiti Std B"/>
                <a:sym typeface="Abstracted Dream"/>
              </a:rPr>
              <a:t>Avec YOLO-11 est le modèle le plus rapide et son </a:t>
            </a:r>
            <a:r>
              <a:rPr lang="fr-FR">
                <a:sym typeface="Abstracted Dream"/>
              </a:rPr>
              <a:t>coût</a:t>
            </a:r>
            <a:r>
              <a:rPr lang="fr-FR">
                <a:solidFill>
                  <a:srgbClr val="57834F"/>
                </a:solidFill>
                <a:ea typeface="Adobe Fan Heiti Std B"/>
                <a:sym typeface="Abstracted Dream"/>
              </a:rPr>
              <a:t> minimal avec pour pire défaut de ne pas identifier tous les oiseaux.</a:t>
            </a:r>
          </a:p>
          <a:p>
            <a:pPr algn="l"/>
            <a:endParaRPr lang="fr-FR" sz="1600">
              <a:solidFill>
                <a:srgbClr val="57834F"/>
              </a:solidFill>
              <a:ea typeface="Adobe Fan Heiti Std B"/>
              <a:cs typeface="Calibri"/>
            </a:endParaRPr>
          </a:p>
          <a:p>
            <a:pPr algn="l"/>
            <a:r>
              <a:rPr lang="fr-FR">
                <a:solidFill>
                  <a:srgbClr val="57834F"/>
                </a:solidFill>
                <a:ea typeface="Adobe Fan Heiti Std B"/>
                <a:cs typeface="Calibri"/>
              </a:rPr>
              <a:t>YOLO-26 hallucine des renards pouvant créer des alertes inutiles.</a:t>
            </a:r>
          </a:p>
          <a:p>
            <a:pPr algn="l"/>
            <a:endParaRPr lang="fr-FR" sz="1600">
              <a:solidFill>
                <a:srgbClr val="57834F"/>
              </a:solidFill>
              <a:cs typeface="Calibri"/>
            </a:endParaRPr>
          </a:p>
          <a:p>
            <a:pPr algn="l"/>
            <a:r>
              <a:rPr lang="fr-FR">
                <a:solidFill>
                  <a:srgbClr val="57834F"/>
                </a:solidFill>
                <a:ea typeface="Adobe Fan Heiti Std B"/>
                <a:cs typeface="Calibri"/>
              </a:rPr>
              <a:t>RF-DETR a les meilleurs résultats mais son implémentation est vraiment couteuse.</a:t>
            </a:r>
            <a:endParaRPr lang="fr-FR">
              <a:solidFill>
                <a:srgbClr val="57834F"/>
              </a:solidFill>
              <a:cs typeface="Calibri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B43B0-CA19-4125-BCBE-2AFBBE49579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9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0364A-EE42-414C-B577-55FDAC1BF662}" type="datetime1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008D-9416-4A52-9145-210BB1FAEF6B}" type="datetime1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08F9-8CED-47E0-8FE8-E32804A29DF7}" type="datetime1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E590-7585-4EB6-9E07-4BB7AF62305B}" type="datetime1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C4DE-87AD-4E62-913A-54BC83FA6A03}" type="datetime1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A6DD-2A66-4546-93FB-DDCF7B987421}" type="datetime1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AC99C-2585-48F4-A1DB-63F6FDAA7B97}" type="datetime1">
              <a:rPr lang="en-US" smtClean="0"/>
              <a:t>2/18/2026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D36C-AB72-4DF2-9679-C4CAB9878811}" type="datetime1">
              <a:rPr lang="en-US" smtClean="0"/>
              <a:t>2/18/2026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D841-8A2F-46D5-9BC4-62BCDE3081AE}" type="datetime1">
              <a:rPr lang="en-US" smtClean="0"/>
              <a:t>2/18/2026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FB38-D425-446C-9A65-7476C363614F}" type="datetime1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B078-161C-4C11-AB85-092C09C6311C}" type="datetime1">
              <a:rPr lang="en-US" smtClean="0"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00455-A290-45CD-A310-2916960EA95E}" type="datetime1">
              <a:rPr lang="en-US" smtClean="0"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4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72.png"/><Relationship Id="rId7" Type="http://schemas.openxmlformats.org/officeDocument/2006/relationships/image" Target="../media/image5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.png"/><Relationship Id="rId10" Type="http://schemas.openxmlformats.org/officeDocument/2006/relationships/image" Target="../media/image4.jpeg"/><Relationship Id="rId4" Type="http://schemas.openxmlformats.org/officeDocument/2006/relationships/image" Target="../media/image73.sv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52F29-9271-DF4B-3BF1-086DC99C8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75F201-7989-1164-AE24-D8132695C679}"/>
              </a:ext>
            </a:extLst>
          </p:cNvPr>
          <p:cNvSpPr/>
          <p:nvPr/>
        </p:nvSpPr>
        <p:spPr>
          <a:xfrm>
            <a:off x="-177800" y="-137289"/>
            <a:ext cx="18618200" cy="1145298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46F8BFC-F5D0-0817-04AB-204E92CF7A0B}"/>
              </a:ext>
            </a:extLst>
          </p:cNvPr>
          <p:cNvGrpSpPr/>
          <p:nvPr/>
        </p:nvGrpSpPr>
        <p:grpSpPr>
          <a:xfrm>
            <a:off x="-152400" y="-647700"/>
            <a:ext cx="17449800" cy="8036404"/>
            <a:chOff x="-152400" y="-647700"/>
            <a:chExt cx="17449800" cy="80364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875466-2E3A-1147-13EC-A7D87E901AA1}"/>
                </a:ext>
              </a:extLst>
            </p:cNvPr>
            <p:cNvSpPr>
              <a:spLocks/>
            </p:cNvSpPr>
            <p:nvPr/>
          </p:nvSpPr>
          <p:spPr>
            <a:xfrm>
              <a:off x="-152400" y="-134749"/>
              <a:ext cx="15326360" cy="7523453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8B6B2960-F5F4-60AA-CE23-502D8AF191DD}"/>
                </a:ext>
              </a:extLst>
            </p:cNvPr>
            <p:cNvSpPr txBox="1"/>
            <p:nvPr/>
          </p:nvSpPr>
          <p:spPr>
            <a:xfrm>
              <a:off x="838198" y="-647700"/>
              <a:ext cx="16459202" cy="17394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6183"/>
                </a:lnSpc>
              </a:pPr>
              <a:r>
                <a:rPr lang="en-US" sz="6000" err="1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Projet</a:t>
              </a:r>
              <a:r>
                <a:rPr lang="en-US" sz="600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 - VISION PAR ORDINATEUR</a:t>
              </a: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D85A82BE-D322-A232-6A81-DC108E1B9A6B}"/>
                </a:ext>
              </a:extLst>
            </p:cNvPr>
            <p:cNvSpPr txBox="1"/>
            <p:nvPr/>
          </p:nvSpPr>
          <p:spPr>
            <a:xfrm>
              <a:off x="762000" y="2250312"/>
              <a:ext cx="13792200" cy="30777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3000" dirty="0" err="1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Détection</a:t>
              </a:r>
              <a:r>
                <a:rPr lang="en-US" sz="13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 de </a:t>
              </a:r>
              <a:r>
                <a:rPr lang="en-US" sz="13000" dirty="0" err="1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renards</a:t>
              </a:r>
              <a:r>
                <a:rPr lang="en-US" sz="13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 dans des </a:t>
              </a:r>
              <a:r>
                <a:rPr lang="en-US" sz="13000" dirty="0" err="1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poulaillers</a:t>
              </a:r>
              <a:endParaRPr lang="en-US" sz="13000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2C5BB94-6001-2934-D5DC-D734D7DB451F}"/>
              </a:ext>
            </a:extLst>
          </p:cNvPr>
          <p:cNvGrpSpPr/>
          <p:nvPr/>
        </p:nvGrpSpPr>
        <p:grpSpPr>
          <a:xfrm>
            <a:off x="6172200" y="6656037"/>
            <a:ext cx="13426440" cy="3778158"/>
            <a:chOff x="6172200" y="6656037"/>
            <a:chExt cx="13426440" cy="37781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45697E-3F16-A035-1D35-EF1238F71567}"/>
                </a:ext>
              </a:extLst>
            </p:cNvPr>
            <p:cNvSpPr/>
            <p:nvPr/>
          </p:nvSpPr>
          <p:spPr>
            <a:xfrm>
              <a:off x="6172200" y="6656037"/>
              <a:ext cx="13426440" cy="3778158"/>
            </a:xfrm>
            <a:prstGeom prst="rect">
              <a:avLst/>
            </a:prstGeom>
            <a:solidFill>
              <a:srgbClr val="5783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633CD840-9492-9FE0-7B01-52B70EB3B040}"/>
                </a:ext>
              </a:extLst>
            </p:cNvPr>
            <p:cNvSpPr txBox="1"/>
            <p:nvPr/>
          </p:nvSpPr>
          <p:spPr>
            <a:xfrm>
              <a:off x="8465820" y="7016492"/>
              <a:ext cx="8839200" cy="15286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361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FFFFFF"/>
                  </a:solidFill>
                  <a:latin typeface="Abstracted Dream"/>
                  <a:ea typeface="Abstracted Dream"/>
                  <a:cs typeface="Abstracted Dream"/>
                  <a:sym typeface="Abstracted Dream"/>
                </a:rPr>
                <a:t>CRUEYZE Raphaël - HAROUNYAN Natalène PARDRINO Gabriel – ZARGOUNI Yacine</a:t>
              </a: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733C575F-8AC0-86B5-66AB-6C8FA8F416C7}"/>
                </a:ext>
              </a:extLst>
            </p:cNvPr>
            <p:cNvSpPr txBox="1"/>
            <p:nvPr/>
          </p:nvSpPr>
          <p:spPr>
            <a:xfrm>
              <a:off x="8465820" y="9029700"/>
              <a:ext cx="8839200" cy="7078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361"/>
                </a:lnSpc>
                <a:spcBef>
                  <a:spcPct val="0"/>
                </a:spcBef>
              </a:pPr>
              <a:r>
                <a:rPr lang="en-US" sz="4000" err="1">
                  <a:solidFill>
                    <a:srgbClr val="FFFFFF"/>
                  </a:solidFill>
                  <a:latin typeface="Abstracted Dream"/>
                  <a:ea typeface="Abstracted Dream"/>
                  <a:cs typeface="Abstracted Dream"/>
                  <a:sym typeface="Abstracted Dream"/>
                </a:rPr>
                <a:t>Ingé</a:t>
              </a:r>
              <a:r>
                <a:rPr lang="en-US" sz="4000">
                  <a:solidFill>
                    <a:srgbClr val="FFFFFF"/>
                  </a:solidFill>
                  <a:latin typeface="Abstracted Dream"/>
                  <a:ea typeface="Abstracted Dream"/>
                  <a:cs typeface="Abstracted Dream"/>
                  <a:sym typeface="Abstracted Dream"/>
                </a:rPr>
                <a:t> 3I – Mounir LAHLOUH</a:t>
              </a:r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84975C17-9835-5FA8-9C33-AFF279670017}"/>
              </a:ext>
            </a:extLst>
          </p:cNvPr>
          <p:cNvSpPr/>
          <p:nvPr/>
        </p:nvSpPr>
        <p:spPr>
          <a:xfrm flipH="1">
            <a:off x="155888" y="5328078"/>
            <a:ext cx="8279452" cy="4991942"/>
          </a:xfrm>
          <a:custGeom>
            <a:avLst/>
            <a:gdLst/>
            <a:ahLst/>
            <a:cxnLst/>
            <a:rect l="l" t="t" r="r" b="b"/>
            <a:pathLst>
              <a:path w="9422452" h="5830142">
                <a:moveTo>
                  <a:pt x="0" y="0"/>
                </a:moveTo>
                <a:lnTo>
                  <a:pt x="9422451" y="0"/>
                </a:lnTo>
                <a:lnTo>
                  <a:pt x="9422451" y="5830142"/>
                </a:lnTo>
                <a:lnTo>
                  <a:pt x="0" y="5830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AE32-75F2-7FA5-7E94-E06C186B4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B6F9FE-1264-04AB-C3FE-2FDFC2CB0A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/>
          </a:p>
          <a:p>
            <a:pPr algn="ctr"/>
            <a:endParaRPr lang="fr-FR">
              <a:ea typeface="Calibri"/>
              <a:cs typeface="Calibri"/>
            </a:endParaRPr>
          </a:p>
          <a:p>
            <a:pPr algn="ctr"/>
            <a:endParaRPr lang="fr-FR">
              <a:ea typeface="Calibri"/>
              <a:cs typeface="Calibri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D9B50DF-3B66-418D-93AF-DD5751216314}"/>
              </a:ext>
            </a:extLst>
          </p:cNvPr>
          <p:cNvGrpSpPr/>
          <p:nvPr/>
        </p:nvGrpSpPr>
        <p:grpSpPr>
          <a:xfrm>
            <a:off x="-172720" y="-137288"/>
            <a:ext cx="1849120" cy="2080388"/>
            <a:chOff x="-172720" y="-137288"/>
            <a:chExt cx="1849120" cy="20803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BEC1EB-2FA8-8938-D2DD-CB72D197B86B}"/>
                </a:ext>
              </a:extLst>
            </p:cNvPr>
            <p:cNvSpPr/>
            <p:nvPr/>
          </p:nvSpPr>
          <p:spPr>
            <a:xfrm>
              <a:off x="-172720" y="-137288"/>
              <a:ext cx="184912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F0D5C82-A8F3-A870-D5ED-14AC0E3F350B}"/>
                </a:ext>
              </a:extLst>
            </p:cNvPr>
            <p:cNvSpPr txBox="1"/>
            <p:nvPr/>
          </p:nvSpPr>
          <p:spPr>
            <a:xfrm>
              <a:off x="381000" y="114300"/>
              <a:ext cx="8382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I.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9BA4C22-41BE-8EBA-F92C-6E3CBFFDBABD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RF-DETR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D3F64-6AA3-B8E8-6B16-C8BCE7D1A3BD}"/>
              </a:ext>
            </a:extLst>
          </p:cNvPr>
          <p:cNvSpPr/>
          <p:nvPr/>
        </p:nvSpPr>
        <p:spPr>
          <a:xfrm>
            <a:off x="-152885" y="2065014"/>
            <a:ext cx="9299861" cy="8251316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ea typeface="Calibri"/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D69C6A-9B5C-5C51-E54D-F87B80F22CCE}"/>
              </a:ext>
            </a:extLst>
          </p:cNvPr>
          <p:cNvSpPr txBox="1"/>
          <p:nvPr/>
        </p:nvSpPr>
        <p:spPr>
          <a:xfrm>
            <a:off x="877188" y="2459276"/>
            <a:ext cx="4968439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ea typeface="Calibri"/>
                <a:cs typeface="Calibri"/>
              </a:rPr>
              <a:t>Basé sur les modèles DETR qui sont lourds et lents à converger mais avec un mécanisme de récurrence pour raffiner les </a:t>
            </a:r>
            <a:r>
              <a:rPr lang="fr-FR" sz="3600" dirty="0" err="1">
                <a:solidFill>
                  <a:schemeClr val="bg1"/>
                </a:solidFill>
                <a:ea typeface="Calibri"/>
                <a:cs typeface="Calibri"/>
              </a:rPr>
              <a:t>features</a:t>
            </a:r>
            <a:r>
              <a:rPr lang="fr-FR" sz="36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endParaRPr lang="fr-FR" sz="36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fr-FR" sz="3600" dirty="0">
                <a:solidFill>
                  <a:schemeClr val="bg1"/>
                </a:solidFill>
                <a:ea typeface="Calibri"/>
                <a:cs typeface="Calibri"/>
              </a:rPr>
              <a:t>Le but du modèle est d'ajuster la taille de son regard pour se focaliser sur un objet ou le concept qui l'entoure selon sa taille.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687C78-B1D1-30C6-5EC1-4355DFBFB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pic>
        <p:nvPicPr>
          <p:cNvPr id="1026" name="Picture 2" descr="RF-DETR: A SOTA Real-Time Object Detection Model">
            <a:extLst>
              <a:ext uri="{FF2B5EF4-FFF2-40B4-BE49-F238E27FC236}">
                <a16:creationId xmlns:a16="http://schemas.microsoft.com/office/drawing/2014/main" id="{2AE3D15A-83F3-B82A-B092-6C8FEAA62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6275" r="5749" b="339"/>
          <a:stretch>
            <a:fillRect/>
          </a:stretch>
        </p:blipFill>
        <p:spPr bwMode="auto">
          <a:xfrm>
            <a:off x="5845627" y="1650567"/>
            <a:ext cx="11834043" cy="7760133"/>
          </a:xfrm>
          <a:prstGeom prst="roundRect">
            <a:avLst>
              <a:gd name="adj" fmla="val 55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6">
            <a:extLst>
              <a:ext uri="{FF2B5EF4-FFF2-40B4-BE49-F238E27FC236}">
                <a16:creationId xmlns:a16="http://schemas.microsoft.com/office/drawing/2014/main" id="{4EEFF85C-D9AF-FEF1-069F-8A204C78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10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3554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5FC5D-ED1A-9DD1-E618-8DAAD7E5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491D2-E31C-3DC9-6732-9615ADBBDB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320DDCA-3855-5D3D-5D47-C13BA051F7D2}"/>
              </a:ext>
            </a:extLst>
          </p:cNvPr>
          <p:cNvGrpSpPr/>
          <p:nvPr/>
        </p:nvGrpSpPr>
        <p:grpSpPr>
          <a:xfrm>
            <a:off x="-172720" y="-137288"/>
            <a:ext cx="1849120" cy="2080388"/>
            <a:chOff x="-172720" y="-137288"/>
            <a:chExt cx="1849120" cy="20803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67A086-99DB-0747-562F-DD574CA32C2F}"/>
                </a:ext>
              </a:extLst>
            </p:cNvPr>
            <p:cNvSpPr/>
            <p:nvPr/>
          </p:nvSpPr>
          <p:spPr>
            <a:xfrm>
              <a:off x="-172720" y="-137288"/>
              <a:ext cx="184912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111491A-B124-47DD-2C61-E4D1873B9E38}"/>
                </a:ext>
              </a:extLst>
            </p:cNvPr>
            <p:cNvSpPr txBox="1"/>
            <p:nvPr/>
          </p:nvSpPr>
          <p:spPr>
            <a:xfrm>
              <a:off x="381000" y="114300"/>
              <a:ext cx="8382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I.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C0F8D3A-A67C-624E-BE7D-56656EF58BD6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RF-DETR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2E7A7A-BC0B-D8C8-6F50-11D4581A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6D58E7-E404-342F-8E13-35058DABB79F}"/>
              </a:ext>
            </a:extLst>
          </p:cNvPr>
          <p:cNvSpPr/>
          <p:nvPr/>
        </p:nvSpPr>
        <p:spPr>
          <a:xfrm>
            <a:off x="-177800" y="7719879"/>
            <a:ext cx="18618200" cy="2704281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3600">
              <a:ea typeface="Calibri"/>
              <a:cs typeface="Calibri"/>
            </a:endParaRPr>
          </a:p>
        </p:txBody>
      </p:sp>
      <p:pic>
        <p:nvPicPr>
          <p:cNvPr id="2" name="Image 1" descr="Une image contenant text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7DA26794-823D-21EE-89C6-78B505F5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90" y="1863801"/>
            <a:ext cx="8355218" cy="6240852"/>
          </a:xfrm>
          <a:prstGeom prst="roundRect">
            <a:avLst>
              <a:gd name="adj" fmla="val 5767"/>
            </a:avLst>
          </a:prstGeom>
        </p:spPr>
      </p:pic>
      <p:pic>
        <p:nvPicPr>
          <p:cNvPr id="8" name="Image 7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685BB25D-3DFE-455C-A4DF-FA0E61D96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818" y="1863801"/>
            <a:ext cx="6245345" cy="6240852"/>
          </a:xfrm>
          <a:prstGeom prst="roundRect">
            <a:avLst>
              <a:gd name="adj" fmla="val 5410"/>
            </a:avLst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DA7A60E-D39C-C936-BD8F-70EA4940BB3D}"/>
              </a:ext>
            </a:extLst>
          </p:cNvPr>
          <p:cNvSpPr txBox="1"/>
          <p:nvPr/>
        </p:nvSpPr>
        <p:spPr>
          <a:xfrm>
            <a:off x="3986561" y="8273360"/>
            <a:ext cx="1031487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ea typeface="Calibri"/>
                <a:cs typeface="Calibri"/>
              </a:rPr>
              <a:t>RF-DETR aime se différencier des autres modèles de  </a:t>
            </a:r>
          </a:p>
          <a:p>
            <a:pPr algn="ctr"/>
            <a:r>
              <a:rPr lang="fr-FR" sz="3600" dirty="0">
                <a:solidFill>
                  <a:schemeClr val="bg1"/>
                </a:solidFill>
                <a:ea typeface="Calibri"/>
                <a:cs typeface="Calibri"/>
              </a:rPr>
              <a:t>détection par sa capacité à maintenir une croissance de </a:t>
            </a:r>
            <a:r>
              <a:rPr lang="fr-FR" sz="3600" dirty="0" err="1">
                <a:solidFill>
                  <a:schemeClr val="bg1"/>
                </a:solidFill>
                <a:ea typeface="Calibri"/>
                <a:cs typeface="Calibri"/>
              </a:rPr>
              <a:t>précison</a:t>
            </a:r>
            <a:r>
              <a:rPr lang="fr-FR" sz="3600" dirty="0">
                <a:solidFill>
                  <a:schemeClr val="bg1"/>
                </a:solidFill>
                <a:ea typeface="Calibri"/>
                <a:cs typeface="Calibri"/>
              </a:rPr>
              <a:t> (</a:t>
            </a:r>
            <a:r>
              <a:rPr lang="fr-FR" sz="3600" dirty="0" err="1">
                <a:solidFill>
                  <a:schemeClr val="bg1"/>
                </a:solidFill>
                <a:ea typeface="Calibri"/>
                <a:cs typeface="Calibri"/>
              </a:rPr>
              <a:t>mAP</a:t>
            </a:r>
            <a:r>
              <a:rPr lang="fr-FR" sz="3600" dirty="0">
                <a:solidFill>
                  <a:schemeClr val="bg1"/>
                </a:solidFill>
                <a:ea typeface="Calibri"/>
                <a:cs typeface="Calibri"/>
              </a:rPr>
              <a:t>).</a:t>
            </a:r>
          </a:p>
        </p:txBody>
      </p:sp>
      <p:sp>
        <p:nvSpPr>
          <p:cNvPr id="12" name="Espace réservé du numéro de diapositive 6">
            <a:extLst>
              <a:ext uri="{FF2B5EF4-FFF2-40B4-BE49-F238E27FC236}">
                <a16:creationId xmlns:a16="http://schemas.microsoft.com/office/drawing/2014/main" id="{F03E9262-8BB7-4EBA-7442-2C90BA56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BED7A9"/>
                </a:solidFill>
              </a:rPr>
              <a:pPr/>
              <a:t>11</a:t>
            </a:fld>
            <a:endParaRPr lang="en-US" sz="1600" dirty="0">
              <a:solidFill>
                <a:srgbClr val="BED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93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13B34-1E9F-8042-F3DD-92E28EF1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F6CE97-9ECA-0F79-3B7F-88F0F5CA7A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6C50FF-5180-9BB8-7D36-0342956A86A2}"/>
              </a:ext>
            </a:extLst>
          </p:cNvPr>
          <p:cNvSpPr/>
          <p:nvPr/>
        </p:nvSpPr>
        <p:spPr>
          <a:xfrm>
            <a:off x="3556000" y="3475797"/>
            <a:ext cx="1117600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6EFD14E-9803-F848-47EF-20FC5D25BE4E}"/>
              </a:ext>
            </a:extLst>
          </p:cNvPr>
          <p:cNvSpPr txBox="1"/>
          <p:nvPr/>
        </p:nvSpPr>
        <p:spPr>
          <a:xfrm>
            <a:off x="3530600" y="3604617"/>
            <a:ext cx="112014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II. </a:t>
            </a:r>
            <a:r>
              <a:rPr lang="en-US" sz="10000" err="1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Analyse</a:t>
            </a: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 des </a:t>
            </a:r>
            <a:r>
              <a:rPr lang="en-US" sz="10000" err="1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résulats</a:t>
            </a:r>
            <a:endParaRPr lang="en-US" sz="10000">
              <a:solidFill>
                <a:srgbClr val="FFFFFF"/>
              </a:solidFill>
              <a:latin typeface="Marykate"/>
              <a:ea typeface="Marykate"/>
              <a:cs typeface="Marykate"/>
              <a:sym typeface="Marykate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563505-F42C-1EBC-F7B7-119323073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t="35625" r="5358" b="39358"/>
          <a:stretch>
            <a:fillRect/>
          </a:stretch>
        </p:blipFill>
        <p:spPr>
          <a:xfrm>
            <a:off x="6230621" y="5685005"/>
            <a:ext cx="5826758" cy="1585276"/>
          </a:xfrm>
          <a:prstGeom prst="round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DAD1D0-3D63-BACB-4B5D-079BED93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12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830"/>
      </p:ext>
    </p:extLst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23232-41C4-F3A6-7342-304F73A1B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CF1CE6-FCAE-72EE-0AB5-BB733B3EC2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24131-80D8-D2C0-EC3A-671C49891843}"/>
              </a:ext>
            </a:extLst>
          </p:cNvPr>
          <p:cNvSpPr/>
          <p:nvPr/>
        </p:nvSpPr>
        <p:spPr>
          <a:xfrm>
            <a:off x="10871200" y="5936408"/>
            <a:ext cx="7569200" cy="5483432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967DD-1323-7584-324A-DC20CAF70B8D}"/>
              </a:ext>
            </a:extLst>
          </p:cNvPr>
          <p:cNvSpPr/>
          <p:nvPr/>
        </p:nvSpPr>
        <p:spPr>
          <a:xfrm>
            <a:off x="-172720" y="-137288"/>
            <a:ext cx="184912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36FA833-6D87-2418-1DBF-03D7BC8045F7}"/>
              </a:ext>
            </a:extLst>
          </p:cNvPr>
          <p:cNvSpPr txBox="1"/>
          <p:nvPr/>
        </p:nvSpPr>
        <p:spPr>
          <a:xfrm>
            <a:off x="228600" y="114300"/>
            <a:ext cx="11023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II.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883AD4C-3A00-7BFE-40B2-C7CAB7776D7C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YOLO11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FC712F6-52B0-DDBA-CA0D-856F78571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77653063-370F-AC4B-CA15-4BF7BCE48FB9}"/>
              </a:ext>
            </a:extLst>
          </p:cNvPr>
          <p:cNvGrpSpPr/>
          <p:nvPr/>
        </p:nvGrpSpPr>
        <p:grpSpPr>
          <a:xfrm>
            <a:off x="493959" y="2194688"/>
            <a:ext cx="6181162" cy="2245232"/>
            <a:chOff x="493959" y="2194688"/>
            <a:chExt cx="6181162" cy="2245232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BDD2464E-0B0B-A24D-7524-54F3657835E2}"/>
                </a:ext>
              </a:extLst>
            </p:cNvPr>
            <p:cNvSpPr/>
            <p:nvPr/>
          </p:nvSpPr>
          <p:spPr>
            <a:xfrm>
              <a:off x="493959" y="2194688"/>
              <a:ext cx="6181162" cy="2245232"/>
            </a:xfrm>
            <a:prstGeom prst="roundRect">
              <a:avLst>
                <a:gd name="adj" fmla="val 138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30005C8F-DC41-D79D-638A-97F9EFF813A0}"/>
                </a:ext>
              </a:extLst>
            </p:cNvPr>
            <p:cNvSpPr txBox="1"/>
            <p:nvPr/>
          </p:nvSpPr>
          <p:spPr>
            <a:xfrm>
              <a:off x="751840" y="2326605"/>
              <a:ext cx="5742232" cy="19697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r>
                <a:rPr lang="fr-FR" sz="3200">
                  <a:solidFill>
                    <a:srgbClr val="57834F"/>
                  </a:solidFill>
                </a:rPr>
                <a:t>Nombre d'époques : 10</a:t>
              </a:r>
            </a:p>
            <a:p>
              <a:r>
                <a:rPr lang="fr-FR" sz="3200">
                  <a:solidFill>
                    <a:srgbClr val="57834F"/>
                  </a:solidFill>
                </a:rPr>
                <a:t>Taille des images :1024x1024 </a:t>
              </a:r>
            </a:p>
            <a:p>
              <a:r>
                <a:rPr lang="fr-FR" sz="3200">
                  <a:solidFill>
                    <a:srgbClr val="57834F"/>
                  </a:solidFill>
                </a:rPr>
                <a:t>Taux d'apprentissage initial : 0.001</a:t>
              </a:r>
            </a:p>
            <a:p>
              <a:r>
                <a:rPr lang="fr-FR" sz="3200">
                  <a:solidFill>
                    <a:srgbClr val="57834F"/>
                  </a:solidFill>
                </a:rPr>
                <a:t>Optimiseur personnalisé : </a:t>
              </a:r>
              <a:r>
                <a:rPr lang="fr-FR" sz="3200" err="1">
                  <a:solidFill>
                    <a:srgbClr val="57834F"/>
                  </a:solidFill>
                </a:rPr>
                <a:t>AdamW</a:t>
              </a:r>
              <a:endParaRPr lang="fr-FR" sz="3200">
                <a:solidFill>
                  <a:srgbClr val="57834F"/>
                </a:solidFill>
              </a:endParaRP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58965D6E-328F-B340-B635-CECCB6098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8" r="11222" b="5321"/>
          <a:stretch>
            <a:fillRect/>
          </a:stretch>
        </p:blipFill>
        <p:spPr>
          <a:xfrm>
            <a:off x="11043920" y="1502540"/>
            <a:ext cx="6669942" cy="5947747"/>
          </a:xfrm>
          <a:prstGeom prst="roundRect">
            <a:avLst>
              <a:gd name="adj" fmla="val 5905"/>
            </a:avLst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DAEF12D-4832-AFB9-6F68-9F17724C6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9" y="4587127"/>
            <a:ext cx="10086450" cy="5043225"/>
          </a:xfrm>
          <a:prstGeom prst="roundRect">
            <a:avLst>
              <a:gd name="adj" fmla="val 5587"/>
            </a:avLst>
          </a:prstGeom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050783E8-2250-2A84-D2B7-A1DE0789F750}"/>
              </a:ext>
            </a:extLst>
          </p:cNvPr>
          <p:cNvSpPr txBox="1"/>
          <p:nvPr/>
        </p:nvSpPr>
        <p:spPr>
          <a:xfrm>
            <a:off x="11354971" y="7657427"/>
            <a:ext cx="635889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sym typeface="Abstracted Dream"/>
              </a:rPr>
              <a:t>Le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modèle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a tendance à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halluciner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des poules et des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renards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plutôt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qu’à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ne pas les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trouver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.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61775F9B-9D75-DB70-DCC7-9A421EB39AC8}"/>
              </a:ext>
            </a:extLst>
          </p:cNvPr>
          <p:cNvSpPr txBox="1"/>
          <p:nvPr/>
        </p:nvSpPr>
        <p:spPr>
          <a:xfrm>
            <a:off x="1905000" y="1253966"/>
            <a:ext cx="67208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sz="4000">
                <a:latin typeface="Abstracted Dream"/>
                <a:ea typeface="Abstracted Dream"/>
              </a:rPr>
              <a:t>Train</a:t>
            </a: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DA1006FA-B2A9-3F2F-DF42-88E557FA980E}"/>
              </a:ext>
            </a:extLst>
          </p:cNvPr>
          <p:cNvSpPr/>
          <p:nvPr/>
        </p:nvSpPr>
        <p:spPr>
          <a:xfrm>
            <a:off x="7810501" y="1943100"/>
            <a:ext cx="2464918" cy="2586647"/>
          </a:xfrm>
          <a:custGeom>
            <a:avLst/>
            <a:gdLst/>
            <a:ahLst/>
            <a:cxnLst/>
            <a:rect l="l" t="t" r="r" b="b"/>
            <a:pathLst>
              <a:path w="2364435" h="2436515">
                <a:moveTo>
                  <a:pt x="0" y="0"/>
                </a:moveTo>
                <a:lnTo>
                  <a:pt x="2364435" y="0"/>
                </a:lnTo>
                <a:lnTo>
                  <a:pt x="2364435" y="2436515"/>
                </a:lnTo>
                <a:lnTo>
                  <a:pt x="0" y="243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1056A9CC-0EFB-377D-C2F8-9CF22276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BED7A9"/>
                </a:solidFill>
              </a:rPr>
              <a:pPr/>
              <a:t>13</a:t>
            </a:fld>
            <a:endParaRPr lang="en-US" sz="1600" dirty="0">
              <a:solidFill>
                <a:srgbClr val="BED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490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8E127-708D-4D54-107B-0BFCFE0B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CD26EE-228B-1817-676B-4DDBAFA0A1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DB783-FD2F-A9F2-98EE-1D97163C2018}"/>
              </a:ext>
            </a:extLst>
          </p:cNvPr>
          <p:cNvSpPr/>
          <p:nvPr/>
        </p:nvSpPr>
        <p:spPr>
          <a:xfrm>
            <a:off x="-172720" y="-137288"/>
            <a:ext cx="184912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26C0805-88A4-E1B6-D69E-DDF144AAFE44}"/>
              </a:ext>
            </a:extLst>
          </p:cNvPr>
          <p:cNvSpPr txBox="1"/>
          <p:nvPr/>
        </p:nvSpPr>
        <p:spPr>
          <a:xfrm>
            <a:off x="228600" y="114300"/>
            <a:ext cx="11023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II.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86240-6DA1-D929-AACF-585AFA963E65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YOLO11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9F1BE37-FC5E-2F30-8153-DEF719806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0B8E7B-A852-16A5-6D41-6BC50EC4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"/>
          <a:stretch>
            <a:fillRect/>
          </a:stretch>
        </p:blipFill>
        <p:spPr>
          <a:xfrm>
            <a:off x="1223338" y="2666772"/>
            <a:ext cx="3123247" cy="29475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1CD823D-006C-AD99-F293-01558352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38" y="5608641"/>
            <a:ext cx="3128444" cy="300782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6285643-BB27-9E3F-1759-D23B8AAFD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308" y="2666772"/>
            <a:ext cx="3037983" cy="296259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89505A3-42DF-FC4D-2AEB-8142B5D9C7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38"/>
          <a:stretch>
            <a:fillRect/>
          </a:stretch>
        </p:blipFill>
        <p:spPr>
          <a:xfrm>
            <a:off x="4299916" y="5603930"/>
            <a:ext cx="3048375" cy="30078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AD61643-9D9B-F1D4-6D65-84C88CDB3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1"/>
          <a:stretch>
            <a:fillRect/>
          </a:stretch>
        </p:blipFill>
        <p:spPr bwMode="auto">
          <a:xfrm>
            <a:off x="306953" y="8872649"/>
            <a:ext cx="8079264" cy="10162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12AEBB2C-674E-854D-559F-72A054CDD06E}"/>
              </a:ext>
            </a:extLst>
          </p:cNvPr>
          <p:cNvSpPr txBox="1"/>
          <p:nvPr/>
        </p:nvSpPr>
        <p:spPr>
          <a:xfrm>
            <a:off x="381000" y="2070517"/>
            <a:ext cx="67208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/>
              <a:t>Ensemble de validation :</a:t>
            </a:r>
            <a:endParaRPr lang="en-US" dirty="0">
              <a:sym typeface="Abstracted Dream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3662A1-9AAF-C90E-6D71-D9BD59866E64}"/>
              </a:ext>
            </a:extLst>
          </p:cNvPr>
          <p:cNvSpPr/>
          <p:nvPr/>
        </p:nvSpPr>
        <p:spPr>
          <a:xfrm>
            <a:off x="11230494" y="2937309"/>
            <a:ext cx="5515180" cy="4638648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25542DB8-1F3F-A06B-6B04-C38F719557A6}"/>
              </a:ext>
            </a:extLst>
          </p:cNvPr>
          <p:cNvSpPr txBox="1"/>
          <p:nvPr/>
        </p:nvSpPr>
        <p:spPr>
          <a:xfrm>
            <a:off x="9667240" y="2070517"/>
            <a:ext cx="67208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/>
              <a:t>Ensemble de test :</a:t>
            </a:r>
            <a:endParaRPr lang="en-US" dirty="0">
              <a:sym typeface="Abstracted Dream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0BFB76B-9468-C30B-3A60-4020FFF46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" b="14402"/>
          <a:stretch>
            <a:fillRect/>
          </a:stretch>
        </p:blipFill>
        <p:spPr bwMode="auto">
          <a:xfrm>
            <a:off x="13377363" y="5079472"/>
            <a:ext cx="4282667" cy="36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3FFA3C-FED4-98A8-B4DF-F8ADDFA38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-3370" r="-377" b="12709"/>
          <a:stretch>
            <a:fillRect/>
          </a:stretch>
        </p:blipFill>
        <p:spPr bwMode="auto">
          <a:xfrm>
            <a:off x="13533889" y="986368"/>
            <a:ext cx="4126141" cy="374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4BFA364-399F-C568-6235-E616CE1E4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8"/>
          <a:stretch>
            <a:fillRect/>
          </a:stretch>
        </p:blipFill>
        <p:spPr bwMode="auto">
          <a:xfrm>
            <a:off x="9751060" y="3270815"/>
            <a:ext cx="4126141" cy="36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7">
            <a:extLst>
              <a:ext uri="{FF2B5EF4-FFF2-40B4-BE49-F238E27FC236}">
                <a16:creationId xmlns:a16="http://schemas.microsoft.com/office/drawing/2014/main" id="{14DE9EE7-D1C4-9B33-FC6C-CF07B3702E7F}"/>
              </a:ext>
            </a:extLst>
          </p:cNvPr>
          <p:cNvSpPr txBox="1"/>
          <p:nvPr/>
        </p:nvSpPr>
        <p:spPr>
          <a:xfrm>
            <a:off x="1905000" y="1253966"/>
            <a:ext cx="67208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sz="4000">
                <a:latin typeface="Abstracted Dream"/>
                <a:ea typeface="Abstracted Dream"/>
              </a:rPr>
              <a:t>Validation / Test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33FA11C0-2FC6-28D3-A8BB-5D6EAA6E9D87}"/>
              </a:ext>
            </a:extLst>
          </p:cNvPr>
          <p:cNvCxnSpPr>
            <a:cxnSpLocks/>
          </p:cNvCxnSpPr>
          <p:nvPr/>
        </p:nvCxnSpPr>
        <p:spPr>
          <a:xfrm>
            <a:off x="9131300" y="2682240"/>
            <a:ext cx="12700" cy="7142480"/>
          </a:xfrm>
          <a:prstGeom prst="line">
            <a:avLst/>
          </a:prstGeom>
          <a:ln w="76200">
            <a:solidFill>
              <a:srgbClr val="578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D1DA339-D7F1-39A6-A2D4-FF2A8C07AF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9083" y="8872649"/>
            <a:ext cx="7848600" cy="992351"/>
          </a:xfrm>
          <a:prstGeom prst="roundRect">
            <a:avLst/>
          </a:prstGeom>
        </p:spPr>
      </p:pic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6FDB9D54-25E8-847C-1A67-B877228B8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5770" y="97062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14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69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C453F-8F9E-2698-F55E-4E0ACE1D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AA596D-51E2-6040-6C8E-01B234E8B8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53B1B-DE32-A4AF-60D9-2572ECA57EAC}"/>
              </a:ext>
            </a:extLst>
          </p:cNvPr>
          <p:cNvSpPr/>
          <p:nvPr/>
        </p:nvSpPr>
        <p:spPr>
          <a:xfrm>
            <a:off x="5953760" y="7657426"/>
            <a:ext cx="12486640" cy="3762413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3AA15C-A98C-59E6-BB08-269FA339E30F}"/>
              </a:ext>
            </a:extLst>
          </p:cNvPr>
          <p:cNvSpPr/>
          <p:nvPr/>
        </p:nvSpPr>
        <p:spPr>
          <a:xfrm>
            <a:off x="-172720" y="-137288"/>
            <a:ext cx="184912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8A4340-3530-9D0A-B598-E7310E5A3AE0}"/>
              </a:ext>
            </a:extLst>
          </p:cNvPr>
          <p:cNvSpPr txBox="1"/>
          <p:nvPr/>
        </p:nvSpPr>
        <p:spPr>
          <a:xfrm>
            <a:off x="228600" y="114300"/>
            <a:ext cx="11023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II.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2D4C7D9-B3FB-415D-028F-BC186C6B52F6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YOLO26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BAF2B3A-073C-B626-3BD5-8D34DE75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BE54511B-8DF2-DB92-1B41-B0A0E7DA291D}"/>
              </a:ext>
            </a:extLst>
          </p:cNvPr>
          <p:cNvGrpSpPr/>
          <p:nvPr/>
        </p:nvGrpSpPr>
        <p:grpSpPr>
          <a:xfrm>
            <a:off x="599969" y="2261864"/>
            <a:ext cx="6181162" cy="2245232"/>
            <a:chOff x="540932" y="2022455"/>
            <a:chExt cx="6181162" cy="2245232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808E99F8-DFB4-2B72-A878-3CB52CDE18DD}"/>
                </a:ext>
              </a:extLst>
            </p:cNvPr>
            <p:cNvSpPr/>
            <p:nvPr/>
          </p:nvSpPr>
          <p:spPr>
            <a:xfrm>
              <a:off x="540932" y="2022455"/>
              <a:ext cx="6181162" cy="2245232"/>
            </a:xfrm>
            <a:prstGeom prst="roundRect">
              <a:avLst>
                <a:gd name="adj" fmla="val 138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E785B72B-DA12-5A8C-8538-0C7E30D0D7BC}"/>
                </a:ext>
              </a:extLst>
            </p:cNvPr>
            <p:cNvSpPr txBox="1"/>
            <p:nvPr/>
          </p:nvSpPr>
          <p:spPr>
            <a:xfrm>
              <a:off x="751840" y="2160186"/>
              <a:ext cx="5742232" cy="19697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r>
                <a:rPr lang="fr-FR" sz="3200">
                  <a:solidFill>
                    <a:srgbClr val="57834F"/>
                  </a:solidFill>
                </a:rPr>
                <a:t>Nombre d'époques : 10</a:t>
              </a:r>
            </a:p>
            <a:p>
              <a:r>
                <a:rPr lang="fr-FR" sz="3200">
                  <a:solidFill>
                    <a:srgbClr val="57834F"/>
                  </a:solidFill>
                </a:rPr>
                <a:t>Taille des images :1024x1024 </a:t>
              </a:r>
            </a:p>
            <a:p>
              <a:r>
                <a:rPr lang="fr-FR" sz="3200">
                  <a:solidFill>
                    <a:srgbClr val="57834F"/>
                  </a:solidFill>
                </a:rPr>
                <a:t>Taux d'apprentissage initial : 0.001</a:t>
              </a:r>
            </a:p>
            <a:p>
              <a:r>
                <a:rPr lang="fr-FR" sz="3200">
                  <a:solidFill>
                    <a:srgbClr val="57834F"/>
                  </a:solidFill>
                </a:rPr>
                <a:t>Optimiseur personnalisé : </a:t>
              </a:r>
              <a:r>
                <a:rPr lang="fr-FR" sz="3200" err="1">
                  <a:solidFill>
                    <a:srgbClr val="57834F"/>
                  </a:solidFill>
                </a:rPr>
                <a:t>AdamW</a:t>
              </a:r>
              <a:endParaRPr lang="fr-FR" sz="3200">
                <a:solidFill>
                  <a:srgbClr val="57834F"/>
                </a:solidFill>
              </a:endParaRPr>
            </a:p>
          </p:txBody>
        </p:sp>
      </p:grpSp>
      <p:sp>
        <p:nvSpPr>
          <p:cNvPr id="22" name="TextBox 7">
            <a:extLst>
              <a:ext uri="{FF2B5EF4-FFF2-40B4-BE49-F238E27FC236}">
                <a16:creationId xmlns:a16="http://schemas.microsoft.com/office/drawing/2014/main" id="{6C9410EB-1CBF-F1B9-E1C8-97BB64D8BDE4}"/>
              </a:ext>
            </a:extLst>
          </p:cNvPr>
          <p:cNvSpPr txBox="1"/>
          <p:nvPr/>
        </p:nvSpPr>
        <p:spPr>
          <a:xfrm>
            <a:off x="1905000" y="1253966"/>
            <a:ext cx="67208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sz="4000">
                <a:latin typeface="Abstracted Dream"/>
                <a:ea typeface="Abstracted Dream"/>
              </a:rPr>
              <a:t>Train</a:t>
            </a:r>
          </a:p>
        </p:txBody>
      </p:sp>
      <p:pic>
        <p:nvPicPr>
          <p:cNvPr id="11" name="Image 10" descr="Une image contenant texte, capture d’écran, diagramme, Rectangle&#10;&#10;Le contenu généré par l’IA peut être incorrect.">
            <a:extLst>
              <a:ext uri="{FF2B5EF4-FFF2-40B4-BE49-F238E27FC236}">
                <a16:creationId xmlns:a16="http://schemas.microsoft.com/office/drawing/2014/main" id="{6065224C-0398-9BA0-EC89-103E78F60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4" t="993" r="12249" b="5262"/>
          <a:stretch>
            <a:fillRect/>
          </a:stretch>
        </p:blipFill>
        <p:spPr>
          <a:xfrm>
            <a:off x="10282607" y="1869519"/>
            <a:ext cx="7410504" cy="6659651"/>
          </a:xfrm>
          <a:prstGeom prst="roundRect">
            <a:avLst>
              <a:gd name="adj" fmla="val 5797"/>
            </a:avLst>
          </a:prstGeom>
        </p:spPr>
      </p:pic>
      <p:sp>
        <p:nvSpPr>
          <p:cNvPr id="12" name="Freeform 14">
            <a:extLst>
              <a:ext uri="{FF2B5EF4-FFF2-40B4-BE49-F238E27FC236}">
                <a16:creationId xmlns:a16="http://schemas.microsoft.com/office/drawing/2014/main" id="{03BE07E5-2981-70D4-F378-A714E7C10030}"/>
              </a:ext>
            </a:extLst>
          </p:cNvPr>
          <p:cNvSpPr/>
          <p:nvPr/>
        </p:nvSpPr>
        <p:spPr>
          <a:xfrm>
            <a:off x="7420618" y="2247185"/>
            <a:ext cx="2444960" cy="2505381"/>
          </a:xfrm>
          <a:custGeom>
            <a:avLst/>
            <a:gdLst/>
            <a:ahLst/>
            <a:cxnLst/>
            <a:rect l="l" t="t" r="r" b="b"/>
            <a:pathLst>
              <a:path w="2163301" h="2197174">
                <a:moveTo>
                  <a:pt x="0" y="0"/>
                </a:moveTo>
                <a:lnTo>
                  <a:pt x="2163301" y="0"/>
                </a:lnTo>
                <a:lnTo>
                  <a:pt x="2163301" y="2197175"/>
                </a:lnTo>
                <a:lnTo>
                  <a:pt x="0" y="2197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BB49AA6-BD16-8807-DDA5-C3080337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9" y="4808195"/>
            <a:ext cx="9374094" cy="4687047"/>
          </a:xfrm>
          <a:prstGeom prst="roundRect">
            <a:avLst>
              <a:gd name="adj" fmla="val 56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CBC2CD6C-3048-C897-2599-BAB97FA6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BED7A9"/>
                </a:solidFill>
              </a:rPr>
              <a:pPr/>
              <a:t>15</a:t>
            </a:fld>
            <a:endParaRPr lang="en-US" sz="1600" dirty="0">
              <a:solidFill>
                <a:srgbClr val="BED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103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64D9-22DF-5FC9-82AF-8A56009EF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B70A5C-37EA-6B69-50F3-610A424684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5D541-68B8-B815-D3B9-DC99F92CDF47}"/>
              </a:ext>
            </a:extLst>
          </p:cNvPr>
          <p:cNvSpPr/>
          <p:nvPr/>
        </p:nvSpPr>
        <p:spPr>
          <a:xfrm>
            <a:off x="-172720" y="-137288"/>
            <a:ext cx="184912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2B1BE78-86B0-63FC-658C-FE64D1F4ABA0}"/>
              </a:ext>
            </a:extLst>
          </p:cNvPr>
          <p:cNvSpPr txBox="1"/>
          <p:nvPr/>
        </p:nvSpPr>
        <p:spPr>
          <a:xfrm>
            <a:off x="228600" y="114300"/>
            <a:ext cx="11023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II.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32E354C-9A30-ADF7-DBAE-7D3CDDFBC210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YOLO26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A5235B-ABBC-2D7B-81F6-E5139E268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F052F6-02D6-91DC-DE6A-6053FBEB3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08" y="2666772"/>
            <a:ext cx="3037983" cy="2962598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80C9D71A-278B-FF18-B427-522B5C23607D}"/>
              </a:ext>
            </a:extLst>
          </p:cNvPr>
          <p:cNvSpPr txBox="1"/>
          <p:nvPr/>
        </p:nvSpPr>
        <p:spPr>
          <a:xfrm>
            <a:off x="381000" y="2070517"/>
            <a:ext cx="67208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/>
              <a:t>Ensemble de validation :</a:t>
            </a:r>
            <a:endParaRPr lang="en-US" dirty="0">
              <a:sym typeface="Abstracted Dream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A7B93A-75BA-A27B-9C02-8C5C8084957F}"/>
              </a:ext>
            </a:extLst>
          </p:cNvPr>
          <p:cNvSpPr/>
          <p:nvPr/>
        </p:nvSpPr>
        <p:spPr>
          <a:xfrm>
            <a:off x="12715240" y="3331789"/>
            <a:ext cx="5725160" cy="7047003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479D8E36-FFEB-5C98-C0E8-7D2766844F51}"/>
              </a:ext>
            </a:extLst>
          </p:cNvPr>
          <p:cNvSpPr txBox="1"/>
          <p:nvPr/>
        </p:nvSpPr>
        <p:spPr>
          <a:xfrm>
            <a:off x="9667240" y="2070517"/>
            <a:ext cx="67208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/>
              <a:t>Ensemble de test :</a:t>
            </a:r>
            <a:endParaRPr lang="en-US" dirty="0">
              <a:sym typeface="Abstracted Dream"/>
            </a:endParaRPr>
          </a:p>
        </p:txBody>
      </p:sp>
      <p:pic>
        <p:nvPicPr>
          <p:cNvPr id="10" name="Image 9" descr="Une image contenant bâtiment, plein air, arbre, plante&#10;&#10;Le contenu généré par l’IA peut être incorrect.">
            <a:extLst>
              <a:ext uri="{FF2B5EF4-FFF2-40B4-BE49-F238E27FC236}">
                <a16:creationId xmlns:a16="http://schemas.microsoft.com/office/drawing/2014/main" id="{A4260D93-F3F9-4592-C16B-E884511C5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602" y="4973210"/>
            <a:ext cx="4320436" cy="3600191"/>
          </a:xfrm>
          <a:prstGeom prst="rect">
            <a:avLst/>
          </a:prstGeom>
        </p:spPr>
      </p:pic>
      <p:sp>
        <p:nvSpPr>
          <p:cNvPr id="33" name="TextBox 7">
            <a:extLst>
              <a:ext uri="{FF2B5EF4-FFF2-40B4-BE49-F238E27FC236}">
                <a16:creationId xmlns:a16="http://schemas.microsoft.com/office/drawing/2014/main" id="{641673BA-66F2-774D-AF54-2E7AB7800EA5}"/>
              </a:ext>
            </a:extLst>
          </p:cNvPr>
          <p:cNvSpPr txBox="1"/>
          <p:nvPr/>
        </p:nvSpPr>
        <p:spPr>
          <a:xfrm>
            <a:off x="1905000" y="1253966"/>
            <a:ext cx="67208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sz="4000">
                <a:latin typeface="Abstracted Dream"/>
                <a:ea typeface="Abstracted Dream"/>
              </a:rPr>
              <a:t>Validation / Test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7F8BFB46-497F-AF5D-A0AD-9D2FA400A2DC}"/>
              </a:ext>
            </a:extLst>
          </p:cNvPr>
          <p:cNvCxnSpPr>
            <a:cxnSpLocks/>
          </p:cNvCxnSpPr>
          <p:nvPr/>
        </p:nvCxnSpPr>
        <p:spPr>
          <a:xfrm>
            <a:off x="9131300" y="2682240"/>
            <a:ext cx="12700" cy="7142480"/>
          </a:xfrm>
          <a:prstGeom prst="line">
            <a:avLst/>
          </a:prstGeom>
          <a:ln w="76200">
            <a:solidFill>
              <a:srgbClr val="578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, Police, reçu, blanc&#10;&#10;Le contenu généré par l’IA peut être incorrect.">
            <a:extLst>
              <a:ext uri="{FF2B5EF4-FFF2-40B4-BE49-F238E27FC236}">
                <a16:creationId xmlns:a16="http://schemas.microsoft.com/office/drawing/2014/main" id="{127552D0-E1D4-0E00-C19A-59AE4192B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51" y="8872279"/>
            <a:ext cx="8047971" cy="981858"/>
          </a:xfrm>
          <a:prstGeom prst="roundRect">
            <a:avLst/>
          </a:prstGeom>
        </p:spPr>
      </p:pic>
      <p:pic>
        <p:nvPicPr>
          <p:cNvPr id="13" name="Image 12" descr="Une image contenant plein air, sol, Fondations, mur&#10;&#10;Le contenu généré par l’IA peut être incorrect.">
            <a:extLst>
              <a:ext uri="{FF2B5EF4-FFF2-40B4-BE49-F238E27FC236}">
                <a16:creationId xmlns:a16="http://schemas.microsoft.com/office/drawing/2014/main" id="{C7FDF34D-C07E-0651-BED1-A6F9CAF42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4178" y="3075481"/>
            <a:ext cx="4132547" cy="3647162"/>
          </a:xfrm>
          <a:prstGeom prst="rect">
            <a:avLst/>
          </a:prstGeom>
        </p:spPr>
      </p:pic>
      <p:pic>
        <p:nvPicPr>
          <p:cNvPr id="24" name="Image 23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95A3F5E-D584-7702-6187-B48618E62A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002" t="14417" r="23435" b="18115"/>
          <a:stretch>
            <a:fillRect/>
          </a:stretch>
        </p:blipFill>
        <p:spPr>
          <a:xfrm>
            <a:off x="13605103" y="1287548"/>
            <a:ext cx="4132935" cy="3449043"/>
          </a:xfrm>
          <a:prstGeom prst="rect">
            <a:avLst/>
          </a:prstGeom>
        </p:spPr>
      </p:pic>
      <p:pic>
        <p:nvPicPr>
          <p:cNvPr id="18" name="Image 17" descr="Une image contenant texte, capture d’écran, plein air, arbre&#10;&#10;Le contenu généré par l’IA peut être incorrect.">
            <a:extLst>
              <a:ext uri="{FF2B5EF4-FFF2-40B4-BE49-F238E27FC236}">
                <a16:creationId xmlns:a16="http://schemas.microsoft.com/office/drawing/2014/main" id="{C06851D7-E3EB-3D96-6DC8-34B9237F437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020"/>
          <a:stretch>
            <a:fillRect/>
          </a:stretch>
        </p:blipFill>
        <p:spPr>
          <a:xfrm>
            <a:off x="1261646" y="2666352"/>
            <a:ext cx="3053871" cy="2948730"/>
          </a:xfrm>
          <a:prstGeom prst="rect">
            <a:avLst/>
          </a:prstGeom>
        </p:spPr>
      </p:pic>
      <p:pic>
        <p:nvPicPr>
          <p:cNvPr id="22" name="Image 21" descr="Une image contenant sol, plein air, piste, aérien&#10;&#10;Le contenu généré par l’IA peut être incorrect.">
            <a:extLst>
              <a:ext uri="{FF2B5EF4-FFF2-40B4-BE49-F238E27FC236}">
                <a16:creationId xmlns:a16="http://schemas.microsoft.com/office/drawing/2014/main" id="{E07A6A70-90E8-D2A2-DD20-29523E9368F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233"/>
          <a:stretch>
            <a:fillRect/>
          </a:stretch>
        </p:blipFill>
        <p:spPr>
          <a:xfrm>
            <a:off x="1261646" y="5606452"/>
            <a:ext cx="3048662" cy="2995981"/>
          </a:xfrm>
          <a:prstGeom prst="rect">
            <a:avLst/>
          </a:prstGeom>
        </p:spPr>
      </p:pic>
      <p:pic>
        <p:nvPicPr>
          <p:cNvPr id="23" name="Image 22" descr="Une image contenant noir et blanc, arbre, plein air, infrarouge&#10;&#10;Le contenu généré par l’IA peut être incorrect.">
            <a:extLst>
              <a:ext uri="{FF2B5EF4-FFF2-40B4-BE49-F238E27FC236}">
                <a16:creationId xmlns:a16="http://schemas.microsoft.com/office/drawing/2014/main" id="{57376C9F-4934-50C0-F3F7-29121DE3A4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0730" y="5606452"/>
            <a:ext cx="3037561" cy="2962796"/>
          </a:xfrm>
          <a:prstGeom prst="rect">
            <a:avLst/>
          </a:prstGeom>
        </p:spPr>
      </p:pic>
      <p:pic>
        <p:nvPicPr>
          <p:cNvPr id="4" name="Image 3" descr="Une image contenant texte, Police, blanc&#10;&#10;Le contenu généré par l’IA peut être incorrect.">
            <a:extLst>
              <a:ext uri="{FF2B5EF4-FFF2-40B4-BE49-F238E27FC236}">
                <a16:creationId xmlns:a16="http://schemas.microsoft.com/office/drawing/2014/main" id="{58509082-241F-B241-21C1-6235A67500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2702" y="8842862"/>
            <a:ext cx="7746968" cy="981858"/>
          </a:xfrm>
          <a:prstGeom prst="roundRect">
            <a:avLst/>
          </a:prstGeom>
        </p:spPr>
      </p:pic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4130A3A3-F0F6-0951-C4F1-17339DB5A65F}"/>
              </a:ext>
            </a:extLst>
          </p:cNvPr>
          <p:cNvSpPr txBox="1">
            <a:spLocks/>
          </p:cNvSpPr>
          <p:nvPr/>
        </p:nvSpPr>
        <p:spPr>
          <a:xfrm>
            <a:off x="15774174" y="96631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BED7A9"/>
                </a:solidFill>
              </a:rPr>
              <a:pPr/>
              <a:t>16</a:t>
            </a:fld>
            <a:endParaRPr lang="en-US" sz="1600" dirty="0">
              <a:solidFill>
                <a:srgbClr val="BED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19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336FF-B557-7555-2ED6-3B25259DB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E0DD14-5EAA-B5BD-FDAE-75066B2A91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CC33C5-07E8-4FFD-BDD4-D7BF5A6BBE8A}"/>
              </a:ext>
            </a:extLst>
          </p:cNvPr>
          <p:cNvSpPr/>
          <p:nvPr/>
        </p:nvSpPr>
        <p:spPr>
          <a:xfrm>
            <a:off x="5772150" y="7712014"/>
            <a:ext cx="14863021" cy="3335478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F3C14-CE4E-5848-4481-705F07FB55BB}"/>
              </a:ext>
            </a:extLst>
          </p:cNvPr>
          <p:cNvSpPr/>
          <p:nvPr/>
        </p:nvSpPr>
        <p:spPr>
          <a:xfrm>
            <a:off x="-172720" y="-137288"/>
            <a:ext cx="184912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D2D487D-2706-5F4C-FA21-524506B67BA0}"/>
              </a:ext>
            </a:extLst>
          </p:cNvPr>
          <p:cNvSpPr txBox="1"/>
          <p:nvPr/>
        </p:nvSpPr>
        <p:spPr>
          <a:xfrm>
            <a:off x="228600" y="114300"/>
            <a:ext cx="11023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II.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964A436-73B4-2EBC-2D3C-21050EAA3CEE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RF-DETR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420CA5-6550-7C1A-EC2F-FD2C2CD3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018EDD3-D7D7-75FA-C6FE-4FADF170FF4D}"/>
              </a:ext>
            </a:extLst>
          </p:cNvPr>
          <p:cNvGrpSpPr/>
          <p:nvPr/>
        </p:nvGrpSpPr>
        <p:grpSpPr>
          <a:xfrm>
            <a:off x="328653" y="2272975"/>
            <a:ext cx="6181162" cy="2245232"/>
            <a:chOff x="493959" y="2194688"/>
            <a:chExt cx="6181162" cy="2245232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4D1BA2B6-7294-228E-F7AB-326E9315DA81}"/>
                </a:ext>
              </a:extLst>
            </p:cNvPr>
            <p:cNvSpPr/>
            <p:nvPr/>
          </p:nvSpPr>
          <p:spPr>
            <a:xfrm>
              <a:off x="493959" y="2194688"/>
              <a:ext cx="6181162" cy="2245232"/>
            </a:xfrm>
            <a:prstGeom prst="roundRect">
              <a:avLst>
                <a:gd name="adj" fmla="val 138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0C4E7F4C-570C-2A2D-B44D-ACDED62C35B4}"/>
                </a:ext>
              </a:extLst>
            </p:cNvPr>
            <p:cNvSpPr txBox="1"/>
            <p:nvPr/>
          </p:nvSpPr>
          <p:spPr>
            <a:xfrm>
              <a:off x="751840" y="2326605"/>
              <a:ext cx="5742232" cy="19697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r>
                <a:rPr lang="fr-FR" sz="3200" dirty="0">
                  <a:solidFill>
                    <a:srgbClr val="57834F"/>
                  </a:solidFill>
                </a:rPr>
                <a:t>Nombre d'époques : 10</a:t>
              </a:r>
            </a:p>
            <a:p>
              <a:r>
                <a:rPr lang="fr-FR" sz="3200" dirty="0">
                  <a:solidFill>
                    <a:srgbClr val="57834F"/>
                  </a:solidFill>
                </a:rPr>
                <a:t>Taille des images :1024x1024 </a:t>
              </a:r>
            </a:p>
            <a:p>
              <a:r>
                <a:rPr lang="fr-FR" sz="3200" dirty="0">
                  <a:solidFill>
                    <a:srgbClr val="57834F"/>
                  </a:solidFill>
                </a:rPr>
                <a:t>Taux d'apprentissage initial : 0.001</a:t>
              </a:r>
            </a:p>
            <a:p>
              <a:r>
                <a:rPr lang="fr-FR" sz="3200" dirty="0">
                  <a:solidFill>
                    <a:srgbClr val="57834F"/>
                  </a:solidFill>
                </a:rPr>
                <a:t>Optimiseur personnalisé : </a:t>
              </a:r>
              <a:r>
                <a:rPr lang="fr-FR" sz="3200" dirty="0" err="1">
                  <a:solidFill>
                    <a:srgbClr val="57834F"/>
                  </a:solidFill>
                </a:rPr>
                <a:t>AdamW</a:t>
              </a:r>
              <a:endParaRPr lang="fr-FR" sz="3200" dirty="0">
                <a:solidFill>
                  <a:srgbClr val="57834F"/>
                </a:solidFill>
              </a:endParaRPr>
            </a:p>
          </p:txBody>
        </p:sp>
      </p:grpSp>
      <p:sp>
        <p:nvSpPr>
          <p:cNvPr id="20" name="TextBox 7">
            <a:extLst>
              <a:ext uri="{FF2B5EF4-FFF2-40B4-BE49-F238E27FC236}">
                <a16:creationId xmlns:a16="http://schemas.microsoft.com/office/drawing/2014/main" id="{AD0D85A8-1418-1188-FC29-6DB51FAF2E0F}"/>
              </a:ext>
            </a:extLst>
          </p:cNvPr>
          <p:cNvSpPr txBox="1"/>
          <p:nvPr/>
        </p:nvSpPr>
        <p:spPr>
          <a:xfrm>
            <a:off x="7849940" y="8242837"/>
            <a:ext cx="981075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sym typeface="Abstracted Dream"/>
              </a:rPr>
              <a:t>Le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modèle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a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une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latence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non-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négligeable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pour faire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ses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prédictions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. Il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requiert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un GPU important, y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compris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en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nano (29 millions de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paramètres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).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02DC9FED-61FA-C6C4-EC85-3625CC9EEB28}"/>
              </a:ext>
            </a:extLst>
          </p:cNvPr>
          <p:cNvSpPr txBox="1"/>
          <p:nvPr/>
        </p:nvSpPr>
        <p:spPr>
          <a:xfrm>
            <a:off x="1905000" y="1253966"/>
            <a:ext cx="67208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sz="4000">
                <a:latin typeface="Abstracted Dream"/>
                <a:ea typeface="Abstracted Dream"/>
              </a:rPr>
              <a:t>Train</a:t>
            </a:r>
          </a:p>
        </p:txBody>
      </p:sp>
      <p:pic>
        <p:nvPicPr>
          <p:cNvPr id="4" name="Image 3" descr="Une image contenant ligne, diagramme, Tracé, texte&#10;&#10;Le contenu généré par l’IA peut être incorrect.">
            <a:extLst>
              <a:ext uri="{FF2B5EF4-FFF2-40B4-BE49-F238E27FC236}">
                <a16:creationId xmlns:a16="http://schemas.microsoft.com/office/drawing/2014/main" id="{9C1951D2-FE6D-F6EE-106F-24F7174CA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9918" r="49470"/>
          <a:stretch>
            <a:fillRect/>
          </a:stretch>
        </p:blipFill>
        <p:spPr>
          <a:xfrm>
            <a:off x="7849940" y="4543732"/>
            <a:ext cx="5077949" cy="3355184"/>
          </a:xfrm>
          <a:prstGeom prst="roundRect">
            <a:avLst>
              <a:gd name="adj" fmla="val 6731"/>
            </a:avLst>
          </a:prstGeom>
        </p:spPr>
      </p:pic>
      <p:pic>
        <p:nvPicPr>
          <p:cNvPr id="11" name="Image 10" descr="Une image contenant ligne, diagramme, Tracé, texte&#10;&#10;Le contenu généré par l’IA peut être incorrect.">
            <a:extLst>
              <a:ext uri="{FF2B5EF4-FFF2-40B4-BE49-F238E27FC236}">
                <a16:creationId xmlns:a16="http://schemas.microsoft.com/office/drawing/2014/main" id="{77C7CC4D-A45C-BA46-6658-F41A46284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8" t="49169" r="-1" b="413"/>
          <a:stretch>
            <a:fillRect/>
          </a:stretch>
        </p:blipFill>
        <p:spPr>
          <a:xfrm>
            <a:off x="10253157" y="1084735"/>
            <a:ext cx="5004315" cy="3355185"/>
          </a:xfrm>
          <a:prstGeom prst="roundRect">
            <a:avLst>
              <a:gd name="adj" fmla="val 5247"/>
            </a:avLst>
          </a:prstGeom>
        </p:spPr>
      </p:pic>
      <p:pic>
        <p:nvPicPr>
          <p:cNvPr id="12" name="Image 11" descr="Une image contenant ligne, diagramme, Tracé, texte&#10;&#10;Le contenu généré par l’IA peut être incorrect.">
            <a:extLst>
              <a:ext uri="{FF2B5EF4-FFF2-40B4-BE49-F238E27FC236}">
                <a16:creationId xmlns:a16="http://schemas.microsoft.com/office/drawing/2014/main" id="{E903F2E5-CBCB-067C-1773-705BF682D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48615" b="49267"/>
          <a:stretch>
            <a:fillRect/>
          </a:stretch>
        </p:blipFill>
        <p:spPr>
          <a:xfrm>
            <a:off x="328653" y="4785923"/>
            <a:ext cx="7167522" cy="4768256"/>
          </a:xfrm>
          <a:prstGeom prst="roundRect">
            <a:avLst>
              <a:gd name="adj" fmla="val 6210"/>
            </a:avLst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BCDCC81-2A04-CB51-1852-3E13DC9AD53C}"/>
              </a:ext>
            </a:extLst>
          </p:cNvPr>
          <p:cNvSpPr/>
          <p:nvPr/>
        </p:nvSpPr>
        <p:spPr>
          <a:xfrm>
            <a:off x="15561253" y="1141681"/>
            <a:ext cx="2118417" cy="3437593"/>
          </a:xfrm>
          <a:custGeom>
            <a:avLst/>
            <a:gdLst/>
            <a:ahLst/>
            <a:cxnLst/>
            <a:rect l="l" t="t" r="r" b="b"/>
            <a:pathLst>
              <a:path w="2118417" h="3437593">
                <a:moveTo>
                  <a:pt x="0" y="0"/>
                </a:moveTo>
                <a:lnTo>
                  <a:pt x="2118417" y="0"/>
                </a:lnTo>
                <a:lnTo>
                  <a:pt x="2118417" y="3437593"/>
                </a:lnTo>
                <a:lnTo>
                  <a:pt x="0" y="3437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5" name="Image 14" descr="Une image contenant ligne, diagramme, Tracé, texte&#10;&#10;Le contenu généré par l’IA peut être incorrect.">
            <a:extLst>
              <a:ext uri="{FF2B5EF4-FFF2-40B4-BE49-F238E27FC236}">
                <a16:creationId xmlns:a16="http://schemas.microsoft.com/office/drawing/2014/main" id="{C1943D20-69F9-E10B-29B6-17DA2664D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8" t="-1" r="-1" b="50831"/>
          <a:stretch>
            <a:fillRect/>
          </a:stretch>
        </p:blipFill>
        <p:spPr>
          <a:xfrm>
            <a:off x="13053913" y="4543731"/>
            <a:ext cx="5131398" cy="3355185"/>
          </a:xfrm>
          <a:prstGeom prst="roundRect">
            <a:avLst>
              <a:gd name="adj" fmla="val 5247"/>
            </a:avLst>
          </a:prstGeom>
        </p:spPr>
      </p:pic>
      <p:sp>
        <p:nvSpPr>
          <p:cNvPr id="17" name="Espace réservé du numéro de diapositive 6">
            <a:extLst>
              <a:ext uri="{FF2B5EF4-FFF2-40B4-BE49-F238E27FC236}">
                <a16:creationId xmlns:a16="http://schemas.microsoft.com/office/drawing/2014/main" id="{AC49B1B4-4433-EF7F-A827-91495B330EDC}"/>
              </a:ext>
            </a:extLst>
          </p:cNvPr>
          <p:cNvSpPr txBox="1">
            <a:spLocks/>
          </p:cNvSpPr>
          <p:nvPr/>
        </p:nvSpPr>
        <p:spPr>
          <a:xfrm>
            <a:off x="15774174" y="96631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BED7A9"/>
                </a:solidFill>
              </a:rPr>
              <a:pPr/>
              <a:t>17</a:t>
            </a:fld>
            <a:endParaRPr lang="en-US" sz="1600" dirty="0">
              <a:solidFill>
                <a:srgbClr val="BED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989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7F59-4967-62D6-BC2D-0F45499FC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77BBD3-B1EA-A486-2259-78D2FC48C9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128A7-0B3D-015F-042E-87FC2417FC79}"/>
              </a:ext>
            </a:extLst>
          </p:cNvPr>
          <p:cNvSpPr/>
          <p:nvPr/>
        </p:nvSpPr>
        <p:spPr>
          <a:xfrm>
            <a:off x="-172720" y="-137288"/>
            <a:ext cx="184912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E94EB87-FD09-B40F-EB66-148714562E0A}"/>
              </a:ext>
            </a:extLst>
          </p:cNvPr>
          <p:cNvSpPr txBox="1"/>
          <p:nvPr/>
        </p:nvSpPr>
        <p:spPr>
          <a:xfrm>
            <a:off x="228600" y="114300"/>
            <a:ext cx="11023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II.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28D385-B1F5-3151-2DDA-9B347B6C988D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RF-DETR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C1767A7-177D-611F-44F6-540601585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CBFB2BC5-851B-4C68-E06E-08B3E2D086A2}"/>
              </a:ext>
            </a:extLst>
          </p:cNvPr>
          <p:cNvSpPr txBox="1"/>
          <p:nvPr/>
        </p:nvSpPr>
        <p:spPr>
          <a:xfrm>
            <a:off x="381000" y="2070517"/>
            <a:ext cx="67208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/>
              <a:t>Ensemble de validation :</a:t>
            </a:r>
            <a:endParaRPr lang="en-US" dirty="0">
              <a:sym typeface="Abstracted Dream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469B35-54A3-48BA-37BE-7429FE2D9E43}"/>
              </a:ext>
            </a:extLst>
          </p:cNvPr>
          <p:cNvSpPr/>
          <p:nvPr/>
        </p:nvSpPr>
        <p:spPr>
          <a:xfrm>
            <a:off x="12715240" y="3331789"/>
            <a:ext cx="5725160" cy="7047003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980854D4-BEF4-BE75-E3FE-6D468ED4DA7B}"/>
              </a:ext>
            </a:extLst>
          </p:cNvPr>
          <p:cNvSpPr txBox="1"/>
          <p:nvPr/>
        </p:nvSpPr>
        <p:spPr>
          <a:xfrm>
            <a:off x="9667240" y="2070517"/>
            <a:ext cx="67208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/>
              <a:t>Ensemble de test :</a:t>
            </a:r>
            <a:endParaRPr lang="en-US" dirty="0">
              <a:sym typeface="Abstracted Dream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34A5C09D-9B59-DD18-19F2-1F7D9518358D}"/>
              </a:ext>
            </a:extLst>
          </p:cNvPr>
          <p:cNvSpPr txBox="1"/>
          <p:nvPr/>
        </p:nvSpPr>
        <p:spPr>
          <a:xfrm>
            <a:off x="1905000" y="1253966"/>
            <a:ext cx="672084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sz="4000">
                <a:latin typeface="Abstracted Dream"/>
                <a:ea typeface="Abstracted Dream"/>
              </a:rPr>
              <a:t>Validation / Test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BAE19373-097D-4163-D772-48766C8AA4C1}"/>
              </a:ext>
            </a:extLst>
          </p:cNvPr>
          <p:cNvCxnSpPr>
            <a:cxnSpLocks/>
          </p:cNvCxnSpPr>
          <p:nvPr/>
        </p:nvCxnSpPr>
        <p:spPr>
          <a:xfrm>
            <a:off x="9131300" y="2682240"/>
            <a:ext cx="12700" cy="7142480"/>
          </a:xfrm>
          <a:prstGeom prst="line">
            <a:avLst/>
          </a:prstGeom>
          <a:ln w="76200">
            <a:solidFill>
              <a:srgbClr val="578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95AA8C-DB5C-3D2C-A8F0-F65B66975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b="1174"/>
          <a:stretch>
            <a:fillRect/>
          </a:stretch>
        </p:blipFill>
        <p:spPr bwMode="auto">
          <a:xfrm>
            <a:off x="298217" y="3139108"/>
            <a:ext cx="3789335" cy="6006220"/>
          </a:xfrm>
          <a:prstGeom prst="roundRect">
            <a:avLst>
              <a:gd name="adj" fmla="val 43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5ADB504-A543-9CEA-C029-B32765F1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r="10700"/>
          <a:stretch>
            <a:fillRect/>
          </a:stretch>
        </p:blipFill>
        <p:spPr bwMode="auto">
          <a:xfrm>
            <a:off x="9609166" y="2947006"/>
            <a:ext cx="3624234" cy="6401749"/>
          </a:xfrm>
          <a:prstGeom prst="roundRect">
            <a:avLst>
              <a:gd name="adj" fmla="val 79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A336A0D2-118A-06C1-314A-2D3C7089998E}"/>
              </a:ext>
            </a:extLst>
          </p:cNvPr>
          <p:cNvGrpSpPr/>
          <p:nvPr/>
        </p:nvGrpSpPr>
        <p:grpSpPr>
          <a:xfrm>
            <a:off x="5043405" y="2825513"/>
            <a:ext cx="3622729" cy="3534648"/>
            <a:chOff x="5043405" y="2825513"/>
            <a:chExt cx="3622729" cy="3534648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6D86967-2B8C-22C7-48A3-CBCF2204C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0" t="3045" r="17539" b="21857"/>
            <a:stretch>
              <a:fillRect/>
            </a:stretch>
          </p:blipFill>
          <p:spPr bwMode="auto">
            <a:xfrm>
              <a:off x="5043405" y="2825513"/>
              <a:ext cx="3622729" cy="3534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9CB312-DDBB-564A-D120-4A2E61B264AF}"/>
                </a:ext>
              </a:extLst>
            </p:cNvPr>
            <p:cNvSpPr/>
            <p:nvPr/>
          </p:nvSpPr>
          <p:spPr>
            <a:xfrm>
              <a:off x="7266080" y="2907763"/>
              <a:ext cx="1365110" cy="4626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/>
                <a:t>Fox 0.77</a:t>
              </a:r>
            </a:p>
            <a:p>
              <a:pPr algn="ctr"/>
              <a:r>
                <a:rPr lang="fr-FR" sz="1600"/>
                <a:t>Chicken 0.77</a:t>
              </a:r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63A029F-545C-9C1A-9B83-17BDC7A126B6}"/>
              </a:ext>
            </a:extLst>
          </p:cNvPr>
          <p:cNvGrpSpPr/>
          <p:nvPr/>
        </p:nvGrpSpPr>
        <p:grpSpPr>
          <a:xfrm>
            <a:off x="4274258" y="5920740"/>
            <a:ext cx="3522980" cy="3903980"/>
            <a:chOff x="4274258" y="5920740"/>
            <a:chExt cx="3522980" cy="3903980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FD97E0C-1E1D-1D68-2DFC-9E7E3DDDA1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5" t="17054" r="12844"/>
            <a:stretch>
              <a:fillRect/>
            </a:stretch>
          </p:blipFill>
          <p:spPr bwMode="auto">
            <a:xfrm>
              <a:off x="4274258" y="5920740"/>
              <a:ext cx="3522980" cy="3903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69CBD7-8281-C0FA-23DE-66E82C8299A5}"/>
                </a:ext>
              </a:extLst>
            </p:cNvPr>
            <p:cNvSpPr/>
            <p:nvPr/>
          </p:nvSpPr>
          <p:spPr>
            <a:xfrm>
              <a:off x="4325034" y="5992041"/>
              <a:ext cx="1424602" cy="5691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/>
                <a:t>Fox 0.8</a:t>
              </a:r>
            </a:p>
            <a:p>
              <a:pPr algn="ctr"/>
              <a:r>
                <a:rPr lang="fr-FR" sz="1400"/>
                <a:t>Chicken 0.56-0.7</a:t>
              </a:r>
              <a:endParaRPr lang="fr-FR" sz="160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4614E2E-13B0-28EA-6080-82EF7FF8DA86}"/>
              </a:ext>
            </a:extLst>
          </p:cNvPr>
          <p:cNvGrpSpPr/>
          <p:nvPr/>
        </p:nvGrpSpPr>
        <p:grpSpPr>
          <a:xfrm>
            <a:off x="14477075" y="2597680"/>
            <a:ext cx="3450515" cy="3917756"/>
            <a:chOff x="14477075" y="2597680"/>
            <a:chExt cx="3450515" cy="391775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53B2269-0900-588B-4EE6-D7313593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1" t="19831" r="60152" b="34925"/>
            <a:stretch>
              <a:fillRect/>
            </a:stretch>
          </p:blipFill>
          <p:spPr>
            <a:xfrm>
              <a:off x="14477075" y="2597680"/>
              <a:ext cx="3450515" cy="391775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C14B6E-6ED3-6748-9B4E-B728AC2CBC56}"/>
                </a:ext>
              </a:extLst>
            </p:cNvPr>
            <p:cNvSpPr/>
            <p:nvPr/>
          </p:nvSpPr>
          <p:spPr>
            <a:xfrm>
              <a:off x="16439553" y="2692416"/>
              <a:ext cx="1365110" cy="4626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/>
                <a:t>Fox 0.69</a:t>
              </a:r>
            </a:p>
            <a:p>
              <a:pPr algn="ctr"/>
              <a:r>
                <a:rPr lang="fr-FR" sz="1600"/>
                <a:t>Chicken 0.71</a:t>
              </a:r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4231294-FD61-E399-A3EA-70FBD24ED419}"/>
              </a:ext>
            </a:extLst>
          </p:cNvPr>
          <p:cNvGrpSpPr/>
          <p:nvPr/>
        </p:nvGrpSpPr>
        <p:grpSpPr>
          <a:xfrm>
            <a:off x="13327035" y="6031049"/>
            <a:ext cx="3348296" cy="4016206"/>
            <a:chOff x="13327035" y="6031049"/>
            <a:chExt cx="3348296" cy="4016206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79273E6-845F-358B-0EE9-131FD6CFC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1684" t="-2520" r="35593" b="20798"/>
            <a:stretch>
              <a:fillRect/>
            </a:stretch>
          </p:blipFill>
          <p:spPr>
            <a:xfrm>
              <a:off x="13327035" y="6031049"/>
              <a:ext cx="3348296" cy="401620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C71747-14AB-3406-FFED-D8D34FCD60ED}"/>
                </a:ext>
              </a:extLst>
            </p:cNvPr>
            <p:cNvSpPr/>
            <p:nvPr/>
          </p:nvSpPr>
          <p:spPr>
            <a:xfrm>
              <a:off x="13388919" y="9518989"/>
              <a:ext cx="1365110" cy="46269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Fox 0.71</a:t>
              </a:r>
            </a:p>
            <a:p>
              <a:pPr algn="ctr"/>
              <a:r>
                <a:rPr lang="fr-FR" sz="1200" dirty="0"/>
                <a:t>Chicken 0.71-0.78</a:t>
              </a:r>
              <a:endParaRPr lang="fr-FR" sz="1400" dirty="0"/>
            </a:p>
          </p:txBody>
        </p:sp>
      </p:grpSp>
      <p:sp>
        <p:nvSpPr>
          <p:cNvPr id="15" name="Espace réservé du numéro de diapositive 6">
            <a:extLst>
              <a:ext uri="{FF2B5EF4-FFF2-40B4-BE49-F238E27FC236}">
                <a16:creationId xmlns:a16="http://schemas.microsoft.com/office/drawing/2014/main" id="{AE78E06E-C769-0774-911F-2B43EE9E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BED7A9"/>
                </a:solidFill>
              </a:rPr>
              <a:pPr/>
              <a:t>18</a:t>
            </a:fld>
            <a:endParaRPr lang="en-US" sz="1600" dirty="0">
              <a:solidFill>
                <a:srgbClr val="BED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81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36F4C-A395-0026-E204-0E81919E8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1EF3EF-9B7E-CF42-C0C1-3202FB825D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75DC3B-ABBC-FB6A-30CE-925CD009833B}"/>
              </a:ext>
            </a:extLst>
          </p:cNvPr>
          <p:cNvSpPr/>
          <p:nvPr/>
        </p:nvSpPr>
        <p:spPr>
          <a:xfrm>
            <a:off x="-172720" y="-137288"/>
            <a:ext cx="184912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4D09157-C935-251D-5388-78CBAE8C6FAB}"/>
              </a:ext>
            </a:extLst>
          </p:cNvPr>
          <p:cNvSpPr txBox="1"/>
          <p:nvPr/>
        </p:nvSpPr>
        <p:spPr>
          <a:xfrm>
            <a:off x="228600" y="114300"/>
            <a:ext cx="11023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II.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4890C36-67D5-2E1F-7F01-7ABF0AD9D1B6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Comparaison</a:t>
            </a:r>
            <a:endParaRPr lang="en-US" sz="8000">
              <a:solidFill>
                <a:schemeClr val="bg1"/>
              </a:solidFill>
              <a:latin typeface="Abstracted Dream"/>
              <a:ea typeface="Abstracted Dream"/>
              <a:cs typeface="Abstracted Dream"/>
              <a:sym typeface="Abstracted Dream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9FB861-B757-C4C1-C6E4-FE0D94036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DD7FDFF6-AB87-538D-595A-61AEF5685FC6}"/>
              </a:ext>
            </a:extLst>
          </p:cNvPr>
          <p:cNvSpPr txBox="1"/>
          <p:nvPr/>
        </p:nvSpPr>
        <p:spPr>
          <a:xfrm>
            <a:off x="253058" y="2173846"/>
            <a:ext cx="456783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 err="1"/>
              <a:t>Yolo</a:t>
            </a:r>
            <a:r>
              <a:rPr lang="fr-FR" dirty="0"/>
              <a:t> 11</a:t>
            </a:r>
            <a:endParaRPr lang="en-US" dirty="0">
              <a:sym typeface="Abstracted Dream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B1ADA1-8113-0A6C-F499-CD5F0B10D933}"/>
              </a:ext>
            </a:extLst>
          </p:cNvPr>
          <p:cNvSpPr/>
          <p:nvPr/>
        </p:nvSpPr>
        <p:spPr>
          <a:xfrm>
            <a:off x="1179930" y="4036313"/>
            <a:ext cx="11032390" cy="4245073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E6C5AF-04E4-D954-B031-6F6062C1F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t="8322" r="1999" b="3483"/>
          <a:stretch>
            <a:fillRect/>
          </a:stretch>
        </p:blipFill>
        <p:spPr bwMode="auto">
          <a:xfrm>
            <a:off x="240359" y="2884469"/>
            <a:ext cx="4580537" cy="337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6136CC6-0AA7-811E-7C6B-D61FDBF9F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8423" r="2096" b="3596"/>
          <a:stretch>
            <a:fillRect/>
          </a:stretch>
        </p:blipFill>
        <p:spPr bwMode="auto">
          <a:xfrm>
            <a:off x="226570" y="6583396"/>
            <a:ext cx="4608113" cy="339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0">
            <a:extLst>
              <a:ext uri="{FF2B5EF4-FFF2-40B4-BE49-F238E27FC236}">
                <a16:creationId xmlns:a16="http://schemas.microsoft.com/office/drawing/2014/main" id="{3FEAFB5A-4AA6-DF42-CF43-79BA4EBFAA61}"/>
              </a:ext>
            </a:extLst>
          </p:cNvPr>
          <p:cNvSpPr/>
          <p:nvPr/>
        </p:nvSpPr>
        <p:spPr>
          <a:xfrm>
            <a:off x="15635987" y="5321672"/>
            <a:ext cx="2273628" cy="4828168"/>
          </a:xfrm>
          <a:custGeom>
            <a:avLst/>
            <a:gdLst/>
            <a:ahLst/>
            <a:cxnLst/>
            <a:rect l="l" t="t" r="r" b="b"/>
            <a:pathLst>
              <a:path w="1937697" h="4114800">
                <a:moveTo>
                  <a:pt x="0" y="0"/>
                </a:moveTo>
                <a:lnTo>
                  <a:pt x="1937697" y="0"/>
                </a:lnTo>
                <a:lnTo>
                  <a:pt x="19376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E9CB7A8-B97B-E234-8AF3-778B5E3639E7}"/>
              </a:ext>
            </a:extLst>
          </p:cNvPr>
          <p:cNvSpPr txBox="1"/>
          <p:nvPr/>
        </p:nvSpPr>
        <p:spPr>
          <a:xfrm>
            <a:off x="5405120" y="2173846"/>
            <a:ext cx="585884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 err="1"/>
              <a:t>Yolo</a:t>
            </a:r>
            <a:r>
              <a:rPr lang="fr-FR" dirty="0"/>
              <a:t> 26</a:t>
            </a:r>
            <a:endParaRPr lang="en-US" dirty="0">
              <a:sym typeface="Abstracted Dream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474F12E-6E09-BF15-3A9E-DCEFC1DE75CF}"/>
              </a:ext>
            </a:extLst>
          </p:cNvPr>
          <p:cNvSpPr txBox="1"/>
          <p:nvPr/>
        </p:nvSpPr>
        <p:spPr>
          <a:xfrm>
            <a:off x="10739120" y="2173846"/>
            <a:ext cx="69679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/>
              <a:t>RF-DETR</a:t>
            </a:r>
            <a:endParaRPr lang="en-US" dirty="0">
              <a:sym typeface="Abstracted Dream"/>
            </a:endParaRPr>
          </a:p>
        </p:txBody>
      </p:sp>
      <p:pic>
        <p:nvPicPr>
          <p:cNvPr id="10" name="Image 9" descr="Une image contenant oiseau, volaille, sol, peigne&#10;&#10;Le contenu généré par l’IA peut être incorrect.">
            <a:extLst>
              <a:ext uri="{FF2B5EF4-FFF2-40B4-BE49-F238E27FC236}">
                <a16:creationId xmlns:a16="http://schemas.microsoft.com/office/drawing/2014/main" id="{ED80AFB9-F94B-FC45-AD8C-E4C17F7C3F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37" t="8352" r="2594" b="3913"/>
          <a:stretch>
            <a:fillRect/>
          </a:stretch>
        </p:blipFill>
        <p:spPr>
          <a:xfrm>
            <a:off x="5519495" y="2839261"/>
            <a:ext cx="4638945" cy="3426244"/>
          </a:xfrm>
          <a:prstGeom prst="rect">
            <a:avLst/>
          </a:prstGeom>
        </p:spPr>
      </p:pic>
      <p:pic>
        <p:nvPicPr>
          <p:cNvPr id="11" name="Image 10" descr="Une image contenant oiseau, herbe, capture d’écran, plein air&#10;&#10;Le contenu généré par l’IA peut être incorrect.">
            <a:extLst>
              <a:ext uri="{FF2B5EF4-FFF2-40B4-BE49-F238E27FC236}">
                <a16:creationId xmlns:a16="http://schemas.microsoft.com/office/drawing/2014/main" id="{F3D3C26F-D916-AF96-1C6F-A5A7E5F3CE5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32" t="9600" r="2653" b="3200"/>
          <a:stretch>
            <a:fillRect/>
          </a:stretch>
        </p:blipFill>
        <p:spPr>
          <a:xfrm>
            <a:off x="5514869" y="6552483"/>
            <a:ext cx="4636301" cy="341368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83EAEDBC-F246-2D37-B487-887B43ED8F54}"/>
              </a:ext>
            </a:extLst>
          </p:cNvPr>
          <p:cNvGrpSpPr/>
          <p:nvPr/>
        </p:nvGrpSpPr>
        <p:grpSpPr>
          <a:xfrm>
            <a:off x="10832418" y="2832870"/>
            <a:ext cx="4638945" cy="3439025"/>
            <a:chOff x="10832418" y="2832870"/>
            <a:chExt cx="4638945" cy="343902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B6F1311-ED85-DBEB-849D-A72DB862C3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" t="1415"/>
            <a:stretch>
              <a:fillRect/>
            </a:stretch>
          </p:blipFill>
          <p:spPr bwMode="auto">
            <a:xfrm>
              <a:off x="10832418" y="2832870"/>
              <a:ext cx="4638945" cy="3439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985F64-A9EB-70AA-0A56-7EF55F8AC0BA}"/>
                </a:ext>
              </a:extLst>
            </p:cNvPr>
            <p:cNvSpPr/>
            <p:nvPr/>
          </p:nvSpPr>
          <p:spPr>
            <a:xfrm>
              <a:off x="14073632" y="2909002"/>
              <a:ext cx="1341755" cy="553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0.72 – 0.86</a:t>
              </a:r>
              <a:endParaRPr lang="fr-FR" sz="2400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BB4A64D-1A9C-C7B1-92CD-8B2CBCE6C70B}"/>
              </a:ext>
            </a:extLst>
          </p:cNvPr>
          <p:cNvGrpSpPr/>
          <p:nvPr/>
        </p:nvGrpSpPr>
        <p:grpSpPr>
          <a:xfrm>
            <a:off x="10831356" y="6529019"/>
            <a:ext cx="4636301" cy="3458014"/>
            <a:chOff x="10831356" y="6529019"/>
            <a:chExt cx="4636301" cy="3458014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BBDF3BF-1939-E801-9D9C-CAEA65FA6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1356" y="6529019"/>
              <a:ext cx="4636301" cy="345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17AE60-CF06-DAAD-A5C2-240113A89458}"/>
                </a:ext>
              </a:extLst>
            </p:cNvPr>
            <p:cNvSpPr/>
            <p:nvPr/>
          </p:nvSpPr>
          <p:spPr>
            <a:xfrm>
              <a:off x="14073632" y="9327211"/>
              <a:ext cx="1341755" cy="553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/>
                <a:t>0.72 – 0.81</a:t>
              </a:r>
              <a:endParaRPr lang="fr-FR" sz="2400"/>
            </a:p>
          </p:txBody>
        </p:sp>
      </p:grpSp>
      <p:sp>
        <p:nvSpPr>
          <p:cNvPr id="16" name="Freeform 3">
            <a:extLst>
              <a:ext uri="{FF2B5EF4-FFF2-40B4-BE49-F238E27FC236}">
                <a16:creationId xmlns:a16="http://schemas.microsoft.com/office/drawing/2014/main" id="{66206D8B-025A-B407-B492-49C9BD4FC9B8}"/>
              </a:ext>
            </a:extLst>
          </p:cNvPr>
          <p:cNvSpPr/>
          <p:nvPr/>
        </p:nvSpPr>
        <p:spPr>
          <a:xfrm>
            <a:off x="4102573" y="9021198"/>
            <a:ext cx="1302547" cy="1232535"/>
          </a:xfrm>
          <a:custGeom>
            <a:avLst/>
            <a:gdLst/>
            <a:ahLst/>
            <a:cxnLst/>
            <a:rect l="l" t="t" r="r" b="b"/>
            <a:pathLst>
              <a:path w="3250422" h="3075712">
                <a:moveTo>
                  <a:pt x="0" y="0"/>
                </a:moveTo>
                <a:lnTo>
                  <a:pt x="3250422" y="0"/>
                </a:lnTo>
                <a:lnTo>
                  <a:pt x="3250422" y="3075713"/>
                </a:lnTo>
                <a:lnTo>
                  <a:pt x="0" y="30757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Espace réservé du numéro de diapositive 6">
            <a:extLst>
              <a:ext uri="{FF2B5EF4-FFF2-40B4-BE49-F238E27FC236}">
                <a16:creationId xmlns:a16="http://schemas.microsoft.com/office/drawing/2014/main" id="{22BFB8D3-5EA1-8BE5-C118-EE28768B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55389" y="95160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19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274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E418B-A349-F6E2-EF28-89C50F9466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145298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6361"/>
              </a:lnSpc>
              <a:spcBef>
                <a:spcPct val="0"/>
              </a:spcBef>
            </a:pPr>
            <a:endParaRPr lang="fr-FR">
              <a:solidFill>
                <a:srgbClr val="325009"/>
              </a:solidFill>
              <a:latin typeface="Abstracted Dream"/>
              <a:ea typeface="Abstracted Dream"/>
              <a:sym typeface="Abstracted Drea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EF1C3E-C885-5D58-044F-9FDC16FCB11D}"/>
              </a:ext>
            </a:extLst>
          </p:cNvPr>
          <p:cNvSpPr/>
          <p:nvPr/>
        </p:nvSpPr>
        <p:spPr>
          <a:xfrm>
            <a:off x="6913880" y="5232609"/>
            <a:ext cx="13426440" cy="3508339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C9D1526-1D33-1397-C4FA-0712F7A00E84}"/>
              </a:ext>
            </a:extLst>
          </p:cNvPr>
          <p:cNvGrpSpPr/>
          <p:nvPr/>
        </p:nvGrpSpPr>
        <p:grpSpPr>
          <a:xfrm>
            <a:off x="-172720" y="-137288"/>
            <a:ext cx="7411720" cy="2080388"/>
            <a:chOff x="-172720" y="-137288"/>
            <a:chExt cx="7411720" cy="20803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8A00D0-05D8-60BD-BAD5-DC9916AD97A3}"/>
                </a:ext>
              </a:extLst>
            </p:cNvPr>
            <p:cNvSpPr/>
            <p:nvPr/>
          </p:nvSpPr>
          <p:spPr>
            <a:xfrm>
              <a:off x="-172720" y="-137288"/>
              <a:ext cx="741172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A4AB2A8E-AD5C-24B9-2999-B02825266FB8}"/>
                </a:ext>
              </a:extLst>
            </p:cNvPr>
            <p:cNvSpPr txBox="1"/>
            <p:nvPr/>
          </p:nvSpPr>
          <p:spPr>
            <a:xfrm>
              <a:off x="152400" y="114300"/>
              <a:ext cx="69342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 err="1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Contexte</a:t>
              </a:r>
              <a:endParaRPr lang="en-US" sz="10000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22C8154-C5A3-9E23-C2F6-5AAD18021B26}"/>
              </a:ext>
            </a:extLst>
          </p:cNvPr>
          <p:cNvSpPr txBox="1"/>
          <p:nvPr/>
        </p:nvSpPr>
        <p:spPr>
          <a:xfrm>
            <a:off x="327272" y="2429833"/>
            <a:ext cx="1382345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3600" dirty="0">
                <a:solidFill>
                  <a:srgbClr val="325009"/>
                </a:solidFill>
                <a:ea typeface="Adobe Fan Heiti Std B" panose="020B0700000000000000" pitchFamily="34" charset="-128"/>
                <a:sym typeface="Abstracted Dream"/>
              </a:rPr>
              <a:t>On a tous connu une gentille poule, morte dans d’atroces souffrances à cause d’un… Renard. </a:t>
            </a:r>
          </a:p>
          <a:p>
            <a:pPr>
              <a:spcBef>
                <a:spcPct val="0"/>
              </a:spcBef>
            </a:pPr>
            <a:r>
              <a:rPr lang="fr-FR" sz="3600" dirty="0">
                <a:solidFill>
                  <a:srgbClr val="325009"/>
                </a:solidFill>
                <a:ea typeface="Adobe Fan Heiti Std B" panose="020B0700000000000000" pitchFamily="34" charset="-128"/>
                <a:sym typeface="Abstracted Dream"/>
              </a:rPr>
              <a:t>La vôtre s’appelait sans doute « poupoule », « poulette », «Bérénice »…</a:t>
            </a:r>
            <a:endParaRPr lang="en-US" sz="6000" dirty="0">
              <a:solidFill>
                <a:srgbClr val="325009"/>
              </a:solidFill>
              <a:ea typeface="Adobe Fan Heiti Std B" panose="020B0700000000000000" pitchFamily="34" charset="-128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0950037-288D-1B02-38F0-6841B0F3B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t="35625" r="5358" b="39358"/>
          <a:stretch>
            <a:fillRect/>
          </a:stretch>
        </p:blipFill>
        <p:spPr>
          <a:xfrm>
            <a:off x="11567934" y="114300"/>
            <a:ext cx="6339840" cy="1724869"/>
          </a:xfrm>
          <a:prstGeom prst="round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4B8CEC5-C0A6-69DD-30B5-30B97AFA2A1F}"/>
              </a:ext>
            </a:extLst>
          </p:cNvPr>
          <p:cNvGrpSpPr/>
          <p:nvPr/>
        </p:nvGrpSpPr>
        <p:grpSpPr>
          <a:xfrm>
            <a:off x="3047999" y="4770534"/>
            <a:ext cx="12192000" cy="3129916"/>
            <a:chOff x="5384800" y="4887875"/>
            <a:chExt cx="12192000" cy="3129916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2087DCF-0961-1836-7318-3E5FCA71441E}"/>
                </a:ext>
              </a:extLst>
            </p:cNvPr>
            <p:cNvSpPr/>
            <p:nvPr/>
          </p:nvSpPr>
          <p:spPr>
            <a:xfrm>
              <a:off x="5384800" y="4887875"/>
              <a:ext cx="12192000" cy="31299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D7D5C714-CE2E-1A45-55C8-17B8291ED73D}"/>
                </a:ext>
              </a:extLst>
            </p:cNvPr>
            <p:cNvSpPr txBox="1"/>
            <p:nvPr/>
          </p:nvSpPr>
          <p:spPr>
            <a:xfrm>
              <a:off x="5741347" y="5074890"/>
              <a:ext cx="11478905" cy="27699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pPr algn="ctr"/>
              <a:r>
                <a:rPr lang="fr-FR" dirty="0">
                  <a:solidFill>
                    <a:srgbClr val="57834F"/>
                  </a:solidFill>
                  <a:sym typeface="Abstracted Dream"/>
                </a:rPr>
                <a:t>Avec notre système </a:t>
              </a:r>
              <a:r>
                <a:rPr lang="fr-FR" dirty="0" err="1">
                  <a:solidFill>
                    <a:srgbClr val="57834F"/>
                  </a:solidFill>
                  <a:sym typeface="Abstracted Dream"/>
                </a:rPr>
                <a:t>NugGet</a:t>
              </a:r>
              <a:r>
                <a:rPr lang="fr-FR" dirty="0">
                  <a:solidFill>
                    <a:srgbClr val="57834F"/>
                  </a:solidFill>
                  <a:sym typeface="Abstracted Dream"/>
                </a:rPr>
                <a:t>-Information, fini les nuits stressantes à imaginer le pire pour vos poules : </a:t>
              </a:r>
            </a:p>
            <a:p>
              <a:pPr algn="ctr"/>
              <a:endParaRPr lang="fr-FR" dirty="0">
                <a:solidFill>
                  <a:srgbClr val="57834F"/>
                </a:solidFill>
                <a:sym typeface="Abstracted Dream"/>
              </a:endParaRPr>
            </a:p>
            <a:p>
              <a:pPr algn="ctr"/>
              <a:r>
                <a:rPr lang="fr-FR" dirty="0">
                  <a:solidFill>
                    <a:srgbClr val="57834F"/>
                  </a:solidFill>
                  <a:sym typeface="Abstracted Dream"/>
                </a:rPr>
                <a:t>Vous pouvez suivre en direct votre poulailler et être averti lorsqu’un renard pointe le bout de son nez ! </a:t>
              </a: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E285FFC7-DDEC-1186-4367-7D1EC66B3922}"/>
              </a:ext>
            </a:extLst>
          </p:cNvPr>
          <p:cNvSpPr txBox="1"/>
          <p:nvPr/>
        </p:nvSpPr>
        <p:spPr>
          <a:xfrm>
            <a:off x="380225" y="9343708"/>
            <a:ext cx="1752754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61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325009"/>
                </a:solidFill>
                <a:latin typeface="Abstracted Dream"/>
                <a:ea typeface="Abstracted Dream"/>
              </a:rPr>
              <a:t>Sauvons</a:t>
            </a:r>
            <a:r>
              <a:rPr lang="en-US" sz="8000" dirty="0">
                <a:solidFill>
                  <a:srgbClr val="325009"/>
                </a:solidFill>
                <a:latin typeface="Abstracted Dream"/>
                <a:ea typeface="Abstracted Dream"/>
              </a:rPr>
              <a:t> </a:t>
            </a:r>
            <a:r>
              <a:rPr lang="en-US" sz="8000" dirty="0" err="1">
                <a:solidFill>
                  <a:srgbClr val="325009"/>
                </a:solidFill>
                <a:latin typeface="Abstracted Dream"/>
                <a:ea typeface="Abstracted Dream"/>
              </a:rPr>
              <a:t>Poupoule</a:t>
            </a:r>
            <a:r>
              <a:rPr lang="en-US" sz="8000" dirty="0">
                <a:solidFill>
                  <a:srgbClr val="325009"/>
                </a:solidFill>
                <a:latin typeface="Abstracted Dream"/>
                <a:ea typeface="Abstracted Dream"/>
              </a:rPr>
              <a:t> !!!</a:t>
            </a: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3E84D86E-CAAC-AABB-37FB-F7402ED246A9}"/>
              </a:ext>
            </a:extLst>
          </p:cNvPr>
          <p:cNvSpPr/>
          <p:nvPr/>
        </p:nvSpPr>
        <p:spPr>
          <a:xfrm>
            <a:off x="14737854" y="5917306"/>
            <a:ext cx="3767256" cy="2740679"/>
          </a:xfrm>
          <a:custGeom>
            <a:avLst/>
            <a:gdLst/>
            <a:ahLst/>
            <a:cxnLst/>
            <a:rect l="l" t="t" r="r" b="b"/>
            <a:pathLst>
              <a:path w="3767256" h="2740679">
                <a:moveTo>
                  <a:pt x="0" y="0"/>
                </a:moveTo>
                <a:lnTo>
                  <a:pt x="3767256" y="0"/>
                </a:lnTo>
                <a:lnTo>
                  <a:pt x="3767256" y="2740679"/>
                </a:lnTo>
                <a:lnTo>
                  <a:pt x="0" y="2740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8AFE18-BD70-3175-D938-9198639B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2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30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DA3B9-997D-E586-7B7B-8497F22EB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7263DB-1C0C-941D-37D3-4ED2759A20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5C9CA-D5FE-323B-0F4D-732CAAC8DD3A}"/>
              </a:ext>
            </a:extLst>
          </p:cNvPr>
          <p:cNvSpPr/>
          <p:nvPr/>
        </p:nvSpPr>
        <p:spPr>
          <a:xfrm>
            <a:off x="-172720" y="-137288"/>
            <a:ext cx="184912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47843FB-A358-E59F-72A1-37DCAECECB43}"/>
              </a:ext>
            </a:extLst>
          </p:cNvPr>
          <p:cNvSpPr txBox="1"/>
          <p:nvPr/>
        </p:nvSpPr>
        <p:spPr>
          <a:xfrm>
            <a:off x="228600" y="114300"/>
            <a:ext cx="11023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II.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B49B4D3-4771-BA36-F610-D931E3D56122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Comparaison</a:t>
            </a:r>
            <a:endParaRPr lang="en-US" sz="8000">
              <a:solidFill>
                <a:schemeClr val="bg1"/>
              </a:solidFill>
              <a:latin typeface="Abstracted Dream"/>
              <a:ea typeface="Abstracted Dream"/>
              <a:cs typeface="Abstracted Dream"/>
              <a:sym typeface="Abstracted Dream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96AADC-06A4-76F5-3E9F-C966F5FC8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BEC98CDF-7BF0-13BE-8404-2CFF3BA3C247}"/>
              </a:ext>
            </a:extLst>
          </p:cNvPr>
          <p:cNvSpPr txBox="1"/>
          <p:nvPr/>
        </p:nvSpPr>
        <p:spPr>
          <a:xfrm>
            <a:off x="253058" y="2173846"/>
            <a:ext cx="456783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err="1"/>
              <a:t>Yolo</a:t>
            </a:r>
            <a:r>
              <a:rPr lang="fr-FR"/>
              <a:t> 11</a:t>
            </a:r>
            <a:endParaRPr lang="en-US">
              <a:sym typeface="Abstracted Dream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D5EAEB-26E9-DE71-C031-D26BE99964A3}"/>
              </a:ext>
            </a:extLst>
          </p:cNvPr>
          <p:cNvSpPr/>
          <p:nvPr/>
        </p:nvSpPr>
        <p:spPr>
          <a:xfrm>
            <a:off x="2082800" y="3952099"/>
            <a:ext cx="11704320" cy="4245073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2A68DEE-AC89-BD83-97B1-84DBA1689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10696" r="2722" b="3726"/>
          <a:stretch>
            <a:fillRect/>
          </a:stretch>
        </p:blipFill>
        <p:spPr bwMode="auto">
          <a:xfrm>
            <a:off x="271028" y="6170546"/>
            <a:ext cx="5458097" cy="369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2B1403-ADDD-774F-7D1E-1F57EEC67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10896" r="2141" b="4991"/>
          <a:stretch>
            <a:fillRect/>
          </a:stretch>
        </p:blipFill>
        <p:spPr bwMode="auto">
          <a:xfrm>
            <a:off x="265195" y="2832061"/>
            <a:ext cx="5463417" cy="301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126E32A4-270C-5B58-5D85-95763ADC96A3}"/>
              </a:ext>
            </a:extLst>
          </p:cNvPr>
          <p:cNvSpPr txBox="1"/>
          <p:nvPr/>
        </p:nvSpPr>
        <p:spPr>
          <a:xfrm>
            <a:off x="6257618" y="2173846"/>
            <a:ext cx="456783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 err="1"/>
              <a:t>Yolo</a:t>
            </a:r>
            <a:r>
              <a:rPr lang="fr-FR" dirty="0"/>
              <a:t> 26</a:t>
            </a:r>
            <a:endParaRPr lang="en-US" dirty="0">
              <a:sym typeface="Abstracted Dream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FC359D7-6C7B-E64A-1711-5B143B6CF381}"/>
              </a:ext>
            </a:extLst>
          </p:cNvPr>
          <p:cNvSpPr txBox="1"/>
          <p:nvPr/>
        </p:nvSpPr>
        <p:spPr>
          <a:xfrm>
            <a:off x="12262178" y="2173846"/>
            <a:ext cx="456783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dirty="0"/>
              <a:t>RF-DETR</a:t>
            </a:r>
            <a:endParaRPr lang="en-US" dirty="0">
              <a:sym typeface="Abstracted Dream"/>
            </a:endParaRPr>
          </a:p>
        </p:txBody>
      </p:sp>
      <p:pic>
        <p:nvPicPr>
          <p:cNvPr id="4" name="Image 3" descr="Une image contenant herbe, oiseau, plante, bâtiment&#10;&#10;Le contenu généré par l’IA peut être incorrect.">
            <a:extLst>
              <a:ext uri="{FF2B5EF4-FFF2-40B4-BE49-F238E27FC236}">
                <a16:creationId xmlns:a16="http://schemas.microsoft.com/office/drawing/2014/main" id="{46F7C8B6-F315-D25B-CC52-E81426F35D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75" t="11111" r="5508" b="2991"/>
          <a:stretch>
            <a:fillRect/>
          </a:stretch>
        </p:blipFill>
        <p:spPr>
          <a:xfrm>
            <a:off x="6386452" y="6170546"/>
            <a:ext cx="5357138" cy="3703706"/>
          </a:xfrm>
          <a:prstGeom prst="rect">
            <a:avLst/>
          </a:prstGeom>
        </p:spPr>
      </p:pic>
      <p:pic>
        <p:nvPicPr>
          <p:cNvPr id="10" name="Image 9" descr="Une image contenant herbe, plein air, bâtiment, poulet&#10;&#10;Le contenu généré par l’IA peut être incorrect.">
            <a:extLst>
              <a:ext uri="{FF2B5EF4-FFF2-40B4-BE49-F238E27FC236}">
                <a16:creationId xmlns:a16="http://schemas.microsoft.com/office/drawing/2014/main" id="{FAE88D39-9B7A-6A07-EB0C-51DF9B3E2C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10" t="10627" r="2069" b="3608"/>
          <a:stretch>
            <a:fillRect/>
          </a:stretch>
        </p:blipFill>
        <p:spPr>
          <a:xfrm>
            <a:off x="6386452" y="2832060"/>
            <a:ext cx="5172381" cy="301010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5ADF35DD-9066-B0A7-DF68-BC06A1D8561A}"/>
              </a:ext>
            </a:extLst>
          </p:cNvPr>
          <p:cNvGrpSpPr/>
          <p:nvPr/>
        </p:nvGrpSpPr>
        <p:grpSpPr>
          <a:xfrm>
            <a:off x="12216673" y="2832060"/>
            <a:ext cx="5226066" cy="3075655"/>
            <a:chOff x="12216673" y="2832060"/>
            <a:chExt cx="5226066" cy="3075655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31251D2-50CF-C97F-BEB6-E7046559C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038"/>
            <a:stretch>
              <a:fillRect/>
            </a:stretch>
          </p:blipFill>
          <p:spPr>
            <a:xfrm>
              <a:off x="12216673" y="2832060"/>
              <a:ext cx="5226066" cy="30756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400660-B3F4-BF00-2499-7331C147A7BD}"/>
                </a:ext>
              </a:extLst>
            </p:cNvPr>
            <p:cNvSpPr/>
            <p:nvPr/>
          </p:nvSpPr>
          <p:spPr>
            <a:xfrm>
              <a:off x="15900400" y="2972688"/>
              <a:ext cx="1341755" cy="553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0.51 – 0.66</a:t>
              </a:r>
              <a:endParaRPr lang="fr-FR" sz="2400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D8EC5F2-886B-9882-D38E-BFB59230AD12}"/>
              </a:ext>
            </a:extLst>
          </p:cNvPr>
          <p:cNvGrpSpPr/>
          <p:nvPr/>
        </p:nvGrpSpPr>
        <p:grpSpPr>
          <a:xfrm>
            <a:off x="12158968" y="6170546"/>
            <a:ext cx="5349085" cy="3697682"/>
            <a:chOff x="12158968" y="6170546"/>
            <a:chExt cx="5349085" cy="3697682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E1B51C1B-D33F-97A1-8670-3F476648E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3"/>
            <a:stretch>
              <a:fillRect/>
            </a:stretch>
          </p:blipFill>
          <p:spPr bwMode="auto">
            <a:xfrm>
              <a:off x="12158968" y="6170546"/>
              <a:ext cx="5349085" cy="3697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C73B43-16F0-4181-B219-B5DED9FCF357}"/>
                </a:ext>
              </a:extLst>
            </p:cNvPr>
            <p:cNvSpPr/>
            <p:nvPr/>
          </p:nvSpPr>
          <p:spPr>
            <a:xfrm>
              <a:off x="15873242" y="6249329"/>
              <a:ext cx="1341755" cy="553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/>
                <a:t>0.54 – 0.83</a:t>
              </a:r>
              <a:endParaRPr lang="fr-FR" sz="2400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97A318B5-762C-CA31-1EBF-5722D8128D90}"/>
              </a:ext>
            </a:extLst>
          </p:cNvPr>
          <p:cNvSpPr/>
          <p:nvPr/>
        </p:nvSpPr>
        <p:spPr>
          <a:xfrm>
            <a:off x="8176826" y="1090034"/>
            <a:ext cx="3382008" cy="1614908"/>
          </a:xfrm>
          <a:custGeom>
            <a:avLst/>
            <a:gdLst/>
            <a:ahLst/>
            <a:cxnLst/>
            <a:rect l="l" t="t" r="r" b="b"/>
            <a:pathLst>
              <a:path w="5391978" h="2574669">
                <a:moveTo>
                  <a:pt x="0" y="0"/>
                </a:moveTo>
                <a:lnTo>
                  <a:pt x="5391977" y="0"/>
                </a:lnTo>
                <a:lnTo>
                  <a:pt x="5391977" y="2574669"/>
                </a:lnTo>
                <a:lnTo>
                  <a:pt x="0" y="2574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Espace réservé du numéro de diapositive 6">
            <a:extLst>
              <a:ext uri="{FF2B5EF4-FFF2-40B4-BE49-F238E27FC236}">
                <a16:creationId xmlns:a16="http://schemas.microsoft.com/office/drawing/2014/main" id="{97CB4309-0879-EB8C-F211-079337CC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20</a:t>
            </a:fld>
            <a:endParaRPr lang="en-US" sz="1600" dirty="0">
              <a:solidFill>
                <a:srgbClr val="57834F"/>
              </a:solidFill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58E1EF25-0DA0-4B8D-AD0E-EE6E3F0378A1}"/>
              </a:ext>
            </a:extLst>
          </p:cNvPr>
          <p:cNvSpPr txBox="1"/>
          <p:nvPr/>
        </p:nvSpPr>
        <p:spPr>
          <a:xfrm>
            <a:off x="6257619" y="2173846"/>
            <a:ext cx="456783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err="1"/>
              <a:t>Yolo</a:t>
            </a:r>
            <a:r>
              <a:rPr lang="fr-FR" dirty="0"/>
              <a:t> 26</a:t>
            </a:r>
            <a:endParaRPr lang="en-US" dirty="0">
              <a:sym typeface="Abstracted Dream"/>
            </a:endParaRPr>
          </a:p>
        </p:txBody>
      </p:sp>
      <p:pic>
        <p:nvPicPr>
          <p:cNvPr id="21" name="Image 20" descr="Une image contenant herbe, plein air, bâtiment, poulet&#10;&#10;Le contenu généré par l’IA peut être incorrect.">
            <a:extLst>
              <a:ext uri="{FF2B5EF4-FFF2-40B4-BE49-F238E27FC236}">
                <a16:creationId xmlns:a16="http://schemas.microsoft.com/office/drawing/2014/main" id="{AE561431-7AC2-7B4A-B014-1210D60AAFB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10" t="10627" r="2069" b="3608"/>
          <a:stretch>
            <a:fillRect/>
          </a:stretch>
        </p:blipFill>
        <p:spPr>
          <a:xfrm>
            <a:off x="6386453" y="2832060"/>
            <a:ext cx="5172381" cy="30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98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AE418B-A349-F6E2-EF28-89C50F9466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145298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ts val="6361"/>
              </a:lnSpc>
              <a:spcBef>
                <a:spcPct val="0"/>
              </a:spcBef>
            </a:pPr>
            <a:r>
              <a:rPr lang="fr-FR">
                <a:solidFill>
                  <a:srgbClr val="325009"/>
                </a:solidFill>
                <a:latin typeface="Abstracted Dream"/>
                <a:ea typeface="Abstracted Dream"/>
              </a:rPr>
              <a:t>.</a:t>
            </a:r>
            <a:endParaRPr lang="fr-FR">
              <a:solidFill>
                <a:srgbClr val="325009"/>
              </a:solidFill>
              <a:latin typeface="Abstracted Dream"/>
              <a:ea typeface="Abstracted Dream"/>
              <a:sym typeface="Abstracted Drea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8A00D0-05D8-60BD-BAD5-DC9916AD97A3}"/>
              </a:ext>
            </a:extLst>
          </p:cNvPr>
          <p:cNvSpPr/>
          <p:nvPr/>
        </p:nvSpPr>
        <p:spPr>
          <a:xfrm>
            <a:off x="-172720" y="-137288"/>
            <a:ext cx="7411720" cy="2080388"/>
          </a:xfrm>
          <a:prstGeom prst="rect">
            <a:avLst/>
          </a:prstGeom>
          <a:solidFill>
            <a:srgbClr val="325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EF1C3E-C885-5D58-044F-9FDC16FCB11D}"/>
              </a:ext>
            </a:extLst>
          </p:cNvPr>
          <p:cNvSpPr/>
          <p:nvPr/>
        </p:nvSpPr>
        <p:spPr>
          <a:xfrm>
            <a:off x="6913880" y="5232609"/>
            <a:ext cx="13426440" cy="3508339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A4AB2A8E-AD5C-24B9-2999-B02825266FB8}"/>
              </a:ext>
            </a:extLst>
          </p:cNvPr>
          <p:cNvSpPr txBox="1"/>
          <p:nvPr/>
        </p:nvSpPr>
        <p:spPr>
          <a:xfrm>
            <a:off x="152400" y="114300"/>
            <a:ext cx="69342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C8154-C5A3-9E23-C2F6-5AAD18021B26}"/>
              </a:ext>
            </a:extLst>
          </p:cNvPr>
          <p:cNvSpPr txBox="1"/>
          <p:nvPr/>
        </p:nvSpPr>
        <p:spPr>
          <a:xfrm>
            <a:off x="327272" y="2429833"/>
            <a:ext cx="1382345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fr-FR" sz="3600">
                <a:solidFill>
                  <a:srgbClr val="325009"/>
                </a:solidFill>
                <a:ea typeface="Adobe Fan Heiti Std B"/>
                <a:sym typeface="Abstracted Dream"/>
              </a:rPr>
              <a:t>La meilleure solution pour sauver nos poules?</a:t>
            </a:r>
            <a:endParaRPr lang="fr-FR" sz="3600">
              <a:solidFill>
                <a:srgbClr val="325009"/>
              </a:solidFill>
              <a:ea typeface="Adobe Fan Heiti Std B" panose="020B0700000000000000" pitchFamily="34" charset="-128"/>
              <a:cs typeface="Calibri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0950037-288D-1B02-38F0-6841B0F3B2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t="35625" r="5358" b="39358"/>
          <a:stretch>
            <a:fillRect/>
          </a:stretch>
        </p:blipFill>
        <p:spPr>
          <a:xfrm>
            <a:off x="11567934" y="114300"/>
            <a:ext cx="6339840" cy="1724869"/>
          </a:xfrm>
          <a:prstGeom prst="round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2087DCF-0961-1836-7318-3E5FCA71441E}"/>
              </a:ext>
            </a:extLst>
          </p:cNvPr>
          <p:cNvSpPr/>
          <p:nvPr/>
        </p:nvSpPr>
        <p:spPr>
          <a:xfrm>
            <a:off x="2653991" y="3372929"/>
            <a:ext cx="12980018" cy="54161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3E84D86E-CAAC-AABB-37FB-F7402ED246A9}"/>
              </a:ext>
            </a:extLst>
          </p:cNvPr>
          <p:cNvSpPr/>
          <p:nvPr/>
        </p:nvSpPr>
        <p:spPr>
          <a:xfrm>
            <a:off x="15003344" y="6072435"/>
            <a:ext cx="3767256" cy="2740679"/>
          </a:xfrm>
          <a:custGeom>
            <a:avLst/>
            <a:gdLst/>
            <a:ahLst/>
            <a:cxnLst/>
            <a:rect l="l" t="t" r="r" b="b"/>
            <a:pathLst>
              <a:path w="3767256" h="2740679">
                <a:moveTo>
                  <a:pt x="0" y="0"/>
                </a:moveTo>
                <a:lnTo>
                  <a:pt x="3767256" y="0"/>
                </a:lnTo>
                <a:lnTo>
                  <a:pt x="3767256" y="2740679"/>
                </a:lnTo>
                <a:lnTo>
                  <a:pt x="0" y="2740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515A5D0E-5642-69FE-AFED-5F96B12A175E}"/>
              </a:ext>
            </a:extLst>
          </p:cNvPr>
          <p:cNvSpPr/>
          <p:nvPr/>
        </p:nvSpPr>
        <p:spPr>
          <a:xfrm>
            <a:off x="0" y="7586667"/>
            <a:ext cx="3881564" cy="2452894"/>
          </a:xfrm>
          <a:custGeom>
            <a:avLst/>
            <a:gdLst/>
            <a:ahLst/>
            <a:cxnLst/>
            <a:rect l="l" t="t" r="r" b="b"/>
            <a:pathLst>
              <a:path w="3323657" h="1991424">
                <a:moveTo>
                  <a:pt x="0" y="0"/>
                </a:moveTo>
                <a:lnTo>
                  <a:pt x="3323657" y="0"/>
                </a:lnTo>
                <a:lnTo>
                  <a:pt x="3323657" y="1991424"/>
                </a:lnTo>
                <a:lnTo>
                  <a:pt x="0" y="199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5C6C3E8-9CAD-B3D1-14F3-607EC6F475F8}"/>
              </a:ext>
            </a:extLst>
          </p:cNvPr>
          <p:cNvSpPr txBox="1"/>
          <p:nvPr/>
        </p:nvSpPr>
        <p:spPr>
          <a:xfrm>
            <a:off x="3391847" y="3691768"/>
            <a:ext cx="11478905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b="1">
                <a:solidFill>
                  <a:srgbClr val="57834F"/>
                </a:solidFill>
                <a:ea typeface="Adobe Fan Heiti Std B"/>
                <a:sym typeface="Abstracted Dream"/>
              </a:rPr>
              <a:t>YOLO-11 </a:t>
            </a:r>
            <a:r>
              <a:rPr lang="fr-FR">
                <a:solidFill>
                  <a:srgbClr val="57834F"/>
                </a:solidFill>
                <a:ea typeface="Adobe Fan Heiti Std B"/>
                <a:sym typeface="Abstracted Dream"/>
              </a:rPr>
              <a:t>est le modèle le plus rapide et le moins coûteux, mais il manque de rappel : il ne détecte pas tous les oiseaux.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b="1">
                <a:solidFill>
                  <a:srgbClr val="57834F"/>
                </a:solidFill>
                <a:ea typeface="Adobe Fan Heiti Std B"/>
                <a:sym typeface="Abstracted Dream"/>
              </a:rPr>
              <a:t>YOLO-26</a:t>
            </a:r>
            <a:r>
              <a:rPr lang="fr-FR">
                <a:solidFill>
                  <a:srgbClr val="57834F"/>
                </a:solidFill>
                <a:ea typeface="Adobe Fan Heiti Std B"/>
                <a:sym typeface="Abstracted Dream"/>
              </a:rPr>
              <a:t> génère des faux positifs, notamment en « hallucinant » des renards, ce qui peut entraîner des alertes inutiles.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b="1">
                <a:solidFill>
                  <a:srgbClr val="57834F"/>
                </a:solidFill>
                <a:ea typeface="Adobe Fan Heiti Std B"/>
                <a:sym typeface="Abstracted Dream"/>
              </a:rPr>
              <a:t>RF-DETR</a:t>
            </a:r>
            <a:r>
              <a:rPr lang="fr-FR">
                <a:solidFill>
                  <a:srgbClr val="57834F"/>
                </a:solidFill>
                <a:ea typeface="Adobe Fan Heiti Std B"/>
                <a:sym typeface="Abstracted Dream"/>
              </a:rPr>
              <a:t> offre les meilleures performances globales, mais son implémentation est nettement plus coûteuse en ressources.</a:t>
            </a:r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0ABBFBFB-916B-9195-18C9-43DAD8898F0B}"/>
              </a:ext>
            </a:extLst>
          </p:cNvPr>
          <p:cNvSpPr txBox="1">
            <a:spLocks/>
          </p:cNvSpPr>
          <p:nvPr/>
        </p:nvSpPr>
        <p:spPr>
          <a:xfrm>
            <a:off x="15774174" y="96631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21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8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3702205" y="2324477"/>
            <a:ext cx="10883590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183"/>
              </a:lnSpc>
            </a:pPr>
            <a:r>
              <a:rPr lang="en-US" sz="14321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Merci pour </a:t>
            </a:r>
            <a:r>
              <a:rPr lang="en-US" sz="14321" err="1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votre</a:t>
            </a:r>
            <a:r>
              <a:rPr lang="en-US" sz="14321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rPr>
              <a:t> attention !</a:t>
            </a:r>
          </a:p>
        </p:txBody>
      </p:sp>
      <p:sp>
        <p:nvSpPr>
          <p:cNvPr id="4" name="Freeform 4"/>
          <p:cNvSpPr/>
          <p:nvPr/>
        </p:nvSpPr>
        <p:spPr>
          <a:xfrm rot="1946297">
            <a:off x="2141702" y="2494744"/>
            <a:ext cx="1806371" cy="2173969"/>
          </a:xfrm>
          <a:custGeom>
            <a:avLst/>
            <a:gdLst/>
            <a:ahLst/>
            <a:cxnLst/>
            <a:rect l="l" t="t" r="r" b="b"/>
            <a:pathLst>
              <a:path w="1806371" h="2173969">
                <a:moveTo>
                  <a:pt x="0" y="0"/>
                </a:moveTo>
                <a:lnTo>
                  <a:pt x="1806371" y="0"/>
                </a:lnTo>
                <a:lnTo>
                  <a:pt x="1806371" y="2173970"/>
                </a:lnTo>
                <a:lnTo>
                  <a:pt x="0" y="2173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A1C6C83-6034-C101-E881-32F707AF46E0}"/>
              </a:ext>
            </a:extLst>
          </p:cNvPr>
          <p:cNvSpPr/>
          <p:nvPr/>
        </p:nvSpPr>
        <p:spPr>
          <a:xfrm rot="20959821" flipH="1">
            <a:off x="-884369" y="6006411"/>
            <a:ext cx="6782754" cy="4089536"/>
          </a:xfrm>
          <a:custGeom>
            <a:avLst/>
            <a:gdLst/>
            <a:ahLst/>
            <a:cxnLst/>
            <a:rect l="l" t="t" r="r" b="b"/>
            <a:pathLst>
              <a:path w="9422452" h="5830142">
                <a:moveTo>
                  <a:pt x="0" y="0"/>
                </a:moveTo>
                <a:lnTo>
                  <a:pt x="9422451" y="0"/>
                </a:lnTo>
                <a:lnTo>
                  <a:pt x="9422451" y="5830142"/>
                </a:lnTo>
                <a:lnTo>
                  <a:pt x="0" y="5830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1C89D1B0-A5DF-D7C3-A41B-80B7289A3061}"/>
              </a:ext>
            </a:extLst>
          </p:cNvPr>
          <p:cNvSpPr/>
          <p:nvPr/>
        </p:nvSpPr>
        <p:spPr>
          <a:xfrm>
            <a:off x="12055643" y="8051179"/>
            <a:ext cx="2622459" cy="1907839"/>
          </a:xfrm>
          <a:custGeom>
            <a:avLst/>
            <a:gdLst/>
            <a:ahLst/>
            <a:cxnLst/>
            <a:rect l="l" t="t" r="r" b="b"/>
            <a:pathLst>
              <a:path w="3767256" h="2740679">
                <a:moveTo>
                  <a:pt x="0" y="0"/>
                </a:moveTo>
                <a:lnTo>
                  <a:pt x="3767256" y="0"/>
                </a:lnTo>
                <a:lnTo>
                  <a:pt x="3767256" y="2740679"/>
                </a:lnTo>
                <a:lnTo>
                  <a:pt x="0" y="2740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1E76944-E1E9-C20C-D80D-34C3367A220A}"/>
              </a:ext>
            </a:extLst>
          </p:cNvPr>
          <p:cNvSpPr/>
          <p:nvPr/>
        </p:nvSpPr>
        <p:spPr>
          <a:xfrm>
            <a:off x="14678103" y="5921297"/>
            <a:ext cx="1544906" cy="3280689"/>
          </a:xfrm>
          <a:custGeom>
            <a:avLst/>
            <a:gdLst/>
            <a:ahLst/>
            <a:cxnLst/>
            <a:rect l="l" t="t" r="r" b="b"/>
            <a:pathLst>
              <a:path w="1937697" h="4114800">
                <a:moveTo>
                  <a:pt x="0" y="0"/>
                </a:moveTo>
                <a:lnTo>
                  <a:pt x="1937697" y="0"/>
                </a:lnTo>
                <a:lnTo>
                  <a:pt x="19376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4CEE4D14-E5E7-75F3-8BE1-6AB101149790}"/>
              </a:ext>
            </a:extLst>
          </p:cNvPr>
          <p:cNvSpPr/>
          <p:nvPr/>
        </p:nvSpPr>
        <p:spPr>
          <a:xfrm>
            <a:off x="11086395" y="9005098"/>
            <a:ext cx="833120" cy="788340"/>
          </a:xfrm>
          <a:custGeom>
            <a:avLst/>
            <a:gdLst/>
            <a:ahLst/>
            <a:cxnLst/>
            <a:rect l="l" t="t" r="r" b="b"/>
            <a:pathLst>
              <a:path w="3250422" h="3075712">
                <a:moveTo>
                  <a:pt x="0" y="0"/>
                </a:moveTo>
                <a:lnTo>
                  <a:pt x="3250422" y="0"/>
                </a:lnTo>
                <a:lnTo>
                  <a:pt x="3250422" y="3075713"/>
                </a:lnTo>
                <a:lnTo>
                  <a:pt x="0" y="3075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FE89790F-E562-B860-66FF-66AD9AAFDAAA}"/>
              </a:ext>
            </a:extLst>
          </p:cNvPr>
          <p:cNvSpPr/>
          <p:nvPr/>
        </p:nvSpPr>
        <p:spPr>
          <a:xfrm>
            <a:off x="10533707" y="9351271"/>
            <a:ext cx="833120" cy="788340"/>
          </a:xfrm>
          <a:custGeom>
            <a:avLst/>
            <a:gdLst/>
            <a:ahLst/>
            <a:cxnLst/>
            <a:rect l="l" t="t" r="r" b="b"/>
            <a:pathLst>
              <a:path w="3250422" h="3075712">
                <a:moveTo>
                  <a:pt x="0" y="0"/>
                </a:moveTo>
                <a:lnTo>
                  <a:pt x="3250422" y="0"/>
                </a:lnTo>
                <a:lnTo>
                  <a:pt x="3250422" y="3075713"/>
                </a:lnTo>
                <a:lnTo>
                  <a:pt x="0" y="3075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CAB8156-F811-032E-6D38-B05367D0B0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t="35625" r="5358" b="39358"/>
          <a:stretch>
            <a:fillRect/>
          </a:stretch>
        </p:blipFill>
        <p:spPr>
          <a:xfrm>
            <a:off x="5974080" y="428341"/>
            <a:ext cx="6339840" cy="1724869"/>
          </a:xfrm>
          <a:prstGeom prst="round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D828378A-2520-3274-4619-9275AE001D63}"/>
              </a:ext>
            </a:extLst>
          </p:cNvPr>
          <p:cNvSpPr txBox="1"/>
          <p:nvPr/>
        </p:nvSpPr>
        <p:spPr>
          <a:xfrm>
            <a:off x="4724400" y="6398577"/>
            <a:ext cx="88392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61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Et pour </a:t>
            </a:r>
            <a:r>
              <a:rPr lang="en-US" sz="4000" dirty="0" err="1">
                <a:solidFill>
                  <a:srgbClr val="FFFFFF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cette</a:t>
            </a:r>
            <a:r>
              <a:rPr lang="en-US" sz="4000" dirty="0">
                <a:solidFill>
                  <a:srgbClr val="FFFFFF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année</a:t>
            </a:r>
            <a:r>
              <a:rPr lang="en-US" sz="4000" dirty="0">
                <a:solidFill>
                  <a:srgbClr val="FFFFFF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!!!!</a:t>
            </a:r>
          </a:p>
        </p:txBody>
      </p:sp>
      <p:sp>
        <p:nvSpPr>
          <p:cNvPr id="13" name="Espace réservé du numéro de diapositive 6">
            <a:extLst>
              <a:ext uri="{FF2B5EF4-FFF2-40B4-BE49-F238E27FC236}">
                <a16:creationId xmlns:a16="http://schemas.microsoft.com/office/drawing/2014/main" id="{88705523-EE7B-9109-DE2A-2587046C96E7}"/>
              </a:ext>
            </a:extLst>
          </p:cNvPr>
          <p:cNvSpPr txBox="1">
            <a:spLocks/>
          </p:cNvSpPr>
          <p:nvPr/>
        </p:nvSpPr>
        <p:spPr>
          <a:xfrm>
            <a:off x="15774174" y="96631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BED7A9"/>
                </a:solidFill>
              </a:rPr>
              <a:pPr/>
              <a:t>22</a:t>
            </a:fld>
            <a:endParaRPr lang="en-US" sz="1600" dirty="0">
              <a:solidFill>
                <a:srgbClr val="BED7A9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4355F-AE9F-4C3F-A968-B048169C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8F55CE-1FE8-7418-0907-AFD8EC9200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145298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E26FA21-EACE-765A-38ED-BC4B4D7861AC}"/>
              </a:ext>
            </a:extLst>
          </p:cNvPr>
          <p:cNvGrpSpPr/>
          <p:nvPr/>
        </p:nvGrpSpPr>
        <p:grpSpPr>
          <a:xfrm>
            <a:off x="3530600" y="3475797"/>
            <a:ext cx="11201400" cy="2080388"/>
            <a:chOff x="3530600" y="3475797"/>
            <a:chExt cx="11201400" cy="20803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B8300F-78AA-3B75-3826-79A90ED83784}"/>
                </a:ext>
              </a:extLst>
            </p:cNvPr>
            <p:cNvSpPr/>
            <p:nvPr/>
          </p:nvSpPr>
          <p:spPr>
            <a:xfrm>
              <a:off x="3556000" y="3475797"/>
              <a:ext cx="1117600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227CD882-69B8-BF69-3400-36D2E98B72E4}"/>
                </a:ext>
              </a:extLst>
            </p:cNvPr>
            <p:cNvSpPr txBox="1"/>
            <p:nvPr/>
          </p:nvSpPr>
          <p:spPr>
            <a:xfrm>
              <a:off x="3530600" y="3604617"/>
              <a:ext cx="112014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I. Etude </a:t>
              </a:r>
              <a:r>
                <a:rPr lang="en-US" sz="10000" dirty="0" err="1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théorique</a:t>
              </a:r>
              <a:endParaRPr lang="en-US" sz="10000" dirty="0">
                <a:solidFill>
                  <a:srgbClr val="FFFFFF"/>
                </a:solidFill>
                <a:latin typeface="Marykate"/>
                <a:ea typeface="Marykate"/>
                <a:cs typeface="Marykate"/>
                <a:sym typeface="Marykate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0C604D4-FC5B-6589-8C4A-D382A628D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t="35625" r="5358" b="39358"/>
          <a:stretch>
            <a:fillRect/>
          </a:stretch>
        </p:blipFill>
        <p:spPr>
          <a:xfrm>
            <a:off x="6230621" y="5685005"/>
            <a:ext cx="5826758" cy="1585276"/>
          </a:xfrm>
          <a:prstGeom prst="round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5AD68F-8B1D-678C-B40E-284E608B06FB}"/>
              </a:ext>
            </a:extLst>
          </p:cNvPr>
          <p:cNvSpPr txBox="1">
            <a:spLocks/>
          </p:cNvSpPr>
          <p:nvPr/>
        </p:nvSpPr>
        <p:spPr>
          <a:xfrm>
            <a:off x="15774174" y="96631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3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10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C8B71-AFAD-C9B8-779A-56B92D99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060E94-68B1-BDC3-6C78-88F3530634A8}"/>
              </a:ext>
            </a:extLst>
          </p:cNvPr>
          <p:cNvSpPr>
            <a:spLocks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7DD0479-E5F7-BF2F-A631-0429FAEDF7B5}"/>
              </a:ext>
            </a:extLst>
          </p:cNvPr>
          <p:cNvGrpSpPr/>
          <p:nvPr/>
        </p:nvGrpSpPr>
        <p:grpSpPr>
          <a:xfrm>
            <a:off x="-172720" y="-137288"/>
            <a:ext cx="1849120" cy="2080388"/>
            <a:chOff x="-172720" y="-137288"/>
            <a:chExt cx="1849120" cy="20803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A7FCBA-9C5A-0610-DD0F-74D7C4AF7137}"/>
                </a:ext>
              </a:extLst>
            </p:cNvPr>
            <p:cNvSpPr/>
            <p:nvPr/>
          </p:nvSpPr>
          <p:spPr>
            <a:xfrm>
              <a:off x="-172720" y="-137288"/>
              <a:ext cx="184912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D7941F6-1466-F9BA-6C60-B85407ABAC5D}"/>
                </a:ext>
              </a:extLst>
            </p:cNvPr>
            <p:cNvSpPr txBox="1"/>
            <p:nvPr/>
          </p:nvSpPr>
          <p:spPr>
            <a:xfrm>
              <a:off x="381000" y="114300"/>
              <a:ext cx="8382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I.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B2E62D8-F539-27F0-5D3D-54290AAB33C8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Dataset </a:t>
            </a: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utilisé</a:t>
            </a:r>
            <a:endParaRPr lang="en-US" sz="8000">
              <a:solidFill>
                <a:srgbClr val="325009"/>
              </a:solidFill>
              <a:latin typeface="Abstracted Dream"/>
              <a:ea typeface="Abstracted Dream"/>
              <a:cs typeface="Abstracted Dream"/>
              <a:sym typeface="Abstracted Dream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169B8A2-0EE4-A257-E732-64F34E81731D}"/>
              </a:ext>
            </a:extLst>
          </p:cNvPr>
          <p:cNvSpPr txBox="1"/>
          <p:nvPr/>
        </p:nvSpPr>
        <p:spPr>
          <a:xfrm>
            <a:off x="292100" y="2044829"/>
            <a:ext cx="1117854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en-US" dirty="0">
                <a:sym typeface="Abstracted Dream"/>
              </a:rPr>
              <a:t>Le dataset Coco ne </a:t>
            </a:r>
            <a:r>
              <a:rPr lang="en-US" dirty="0" err="1">
                <a:sym typeface="Abstracted Dream"/>
              </a:rPr>
              <a:t>contient</a:t>
            </a:r>
            <a:r>
              <a:rPr lang="en-US" dirty="0">
                <a:sym typeface="Abstracted Dream"/>
              </a:rPr>
              <a:t> pas les classes chicken et fox. Nous </a:t>
            </a:r>
            <a:r>
              <a:rPr lang="en-US" dirty="0" err="1">
                <a:sym typeface="Abstracted Dream"/>
              </a:rPr>
              <a:t>avons</a:t>
            </a:r>
            <a:r>
              <a:rPr lang="en-US" dirty="0">
                <a:sym typeface="Abstracted Dream"/>
              </a:rPr>
              <a:t> </a:t>
            </a:r>
            <a:r>
              <a:rPr lang="en-US" dirty="0" err="1">
                <a:sym typeface="Abstracted Dream"/>
              </a:rPr>
              <a:t>donc</a:t>
            </a:r>
            <a:r>
              <a:rPr lang="en-US" dirty="0">
                <a:sym typeface="Abstracted Dream"/>
              </a:rPr>
              <a:t> </a:t>
            </a:r>
            <a:r>
              <a:rPr lang="en-US" dirty="0" err="1">
                <a:sym typeface="Abstracted Dream"/>
              </a:rPr>
              <a:t>créé</a:t>
            </a:r>
            <a:r>
              <a:rPr lang="en-US" dirty="0">
                <a:sym typeface="Abstracted Dream"/>
              </a:rPr>
              <a:t> </a:t>
            </a:r>
            <a:r>
              <a:rPr lang="en-US" dirty="0" err="1">
                <a:sym typeface="Abstracted Dream"/>
              </a:rPr>
              <a:t>notre</a:t>
            </a:r>
            <a:r>
              <a:rPr lang="en-US" dirty="0">
                <a:sym typeface="Abstracted Dream"/>
              </a:rPr>
              <a:t> propre dataset </a:t>
            </a:r>
            <a:r>
              <a:rPr lang="en-US" dirty="0" err="1">
                <a:sym typeface="Abstracted Dream"/>
              </a:rPr>
              <a:t>issu</a:t>
            </a:r>
            <a:r>
              <a:rPr lang="en-US" dirty="0">
                <a:sym typeface="Abstracted Dream"/>
              </a:rPr>
              <a:t> de 15 </a:t>
            </a:r>
            <a:r>
              <a:rPr lang="en-US" dirty="0" err="1">
                <a:sym typeface="Abstracted Dream"/>
              </a:rPr>
              <a:t>vidéos</a:t>
            </a:r>
            <a:r>
              <a:rPr lang="en-US" dirty="0">
                <a:sym typeface="Abstracted Dream"/>
              </a:rPr>
              <a:t> </a:t>
            </a:r>
            <a:r>
              <a:rPr lang="en-US" dirty="0" err="1">
                <a:sym typeface="Abstracted Dream"/>
              </a:rPr>
              <a:t>Youtube</a:t>
            </a:r>
            <a:r>
              <a:rPr lang="en-US" dirty="0">
                <a:sym typeface="Abstracted Dream"/>
              </a:rPr>
              <a:t> </a:t>
            </a:r>
            <a:r>
              <a:rPr lang="en-US" dirty="0" err="1">
                <a:sym typeface="Abstracted Dream"/>
              </a:rPr>
              <a:t>variées</a:t>
            </a:r>
            <a:r>
              <a:rPr lang="en-US" dirty="0">
                <a:sym typeface="Abstracted Dream"/>
              </a:rPr>
              <a:t> :  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64EE545-079C-969B-37D2-15B8D5DF7737}"/>
              </a:ext>
            </a:extLst>
          </p:cNvPr>
          <p:cNvSpPr txBox="1"/>
          <p:nvPr/>
        </p:nvSpPr>
        <p:spPr>
          <a:xfrm>
            <a:off x="9296400" y="3097782"/>
            <a:ext cx="8839200" cy="726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61"/>
              </a:lnSpc>
              <a:spcBef>
                <a:spcPct val="0"/>
              </a:spcBef>
            </a:pPr>
            <a:endParaRPr lang="en-US" sz="4800">
              <a:solidFill>
                <a:srgbClr val="325009"/>
              </a:solidFill>
              <a:latin typeface="Abstracted Dream"/>
              <a:ea typeface="Abstracted Dream"/>
              <a:sym typeface="Abstracted Drea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5BBD400-2FF6-6F10-2335-ABCC9D32B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9D1AB1B-16FE-988F-D7D6-0477C6C41BEE}"/>
              </a:ext>
            </a:extLst>
          </p:cNvPr>
          <p:cNvGrpSpPr/>
          <p:nvPr/>
        </p:nvGrpSpPr>
        <p:grpSpPr>
          <a:xfrm>
            <a:off x="292100" y="3925382"/>
            <a:ext cx="3220720" cy="1105049"/>
            <a:chOff x="1056640" y="3954631"/>
            <a:chExt cx="3220720" cy="110504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E5CE3B1E-40AF-87D3-8E16-A24ED3222E41}"/>
                </a:ext>
              </a:extLst>
            </p:cNvPr>
            <p:cNvSpPr/>
            <p:nvPr/>
          </p:nvSpPr>
          <p:spPr>
            <a:xfrm>
              <a:off x="1056640" y="3954631"/>
              <a:ext cx="3220720" cy="11050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2D339C-BF90-D77F-CE3D-90C48802567C}"/>
                </a:ext>
              </a:extLst>
            </p:cNvPr>
            <p:cNvSpPr txBox="1"/>
            <p:nvPr/>
          </p:nvSpPr>
          <p:spPr>
            <a:xfrm>
              <a:off x="1150828" y="4012286"/>
              <a:ext cx="3032344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fr-FR" sz="3200" dirty="0">
                  <a:solidFill>
                    <a:srgbClr val="57834F"/>
                  </a:solidFill>
                  <a:latin typeface="+mj-lt"/>
                  <a:ea typeface="Abstracted Dream"/>
                  <a:sym typeface="Abstracted Dream"/>
                </a:rPr>
                <a:t>Couleurs RGB ou niveaux de Gris</a:t>
              </a:r>
              <a:endParaRPr lang="en-US" sz="3200" dirty="0">
                <a:solidFill>
                  <a:srgbClr val="325009"/>
                </a:solidFill>
                <a:latin typeface="Abstracted Dream"/>
                <a:ea typeface="Abstracted Dream"/>
                <a:sym typeface="Abstracted Dream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30B23D-6C97-117E-4BBD-CAD0A6899D90}"/>
              </a:ext>
            </a:extLst>
          </p:cNvPr>
          <p:cNvGrpSpPr/>
          <p:nvPr/>
        </p:nvGrpSpPr>
        <p:grpSpPr>
          <a:xfrm>
            <a:off x="3784808" y="4477906"/>
            <a:ext cx="3220720" cy="1105049"/>
            <a:chOff x="4612640" y="4965179"/>
            <a:chExt cx="3220720" cy="1105049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D95851A-8727-4114-35DD-EB23410920B5}"/>
                </a:ext>
              </a:extLst>
            </p:cNvPr>
            <p:cNvSpPr/>
            <p:nvPr/>
          </p:nvSpPr>
          <p:spPr>
            <a:xfrm>
              <a:off x="4612640" y="4965179"/>
              <a:ext cx="3220720" cy="11050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D20AE43F-3840-644E-D532-24F704B9DBB4}"/>
                </a:ext>
              </a:extLst>
            </p:cNvPr>
            <p:cNvSpPr txBox="1"/>
            <p:nvPr/>
          </p:nvSpPr>
          <p:spPr>
            <a:xfrm>
              <a:off x="4706828" y="5025260"/>
              <a:ext cx="3032344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fr-FR" sz="3200" dirty="0">
                  <a:solidFill>
                    <a:srgbClr val="57834F"/>
                  </a:solidFill>
                  <a:latin typeface="+mj-lt"/>
                  <a:ea typeface="Abstracted Dream"/>
                  <a:sym typeface="Abstracted Dream"/>
                </a:rPr>
                <a:t>Points de vue variés</a:t>
              </a:r>
              <a:endParaRPr lang="en-US" sz="3200" dirty="0">
                <a:solidFill>
                  <a:srgbClr val="325009"/>
                </a:solidFill>
                <a:latin typeface="Abstracted Dream"/>
                <a:ea typeface="Abstracted Dream"/>
                <a:sym typeface="Abstracted Dream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E8FA2EE-3D88-BBB9-4D6B-07D5A0A67DD2}"/>
              </a:ext>
            </a:extLst>
          </p:cNvPr>
          <p:cNvGrpSpPr/>
          <p:nvPr/>
        </p:nvGrpSpPr>
        <p:grpSpPr>
          <a:xfrm>
            <a:off x="7277516" y="3922954"/>
            <a:ext cx="3487628" cy="1105049"/>
            <a:chOff x="1219200" y="6206117"/>
            <a:chExt cx="3487628" cy="1105049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C50EEE26-4F47-7CE8-8AFD-E549D92DD559}"/>
                </a:ext>
              </a:extLst>
            </p:cNvPr>
            <p:cNvSpPr/>
            <p:nvPr/>
          </p:nvSpPr>
          <p:spPr>
            <a:xfrm>
              <a:off x="1219200" y="6206117"/>
              <a:ext cx="3487628" cy="11050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16BAFEF3-C26C-C14E-604E-300D2B8D3329}"/>
                </a:ext>
              </a:extLst>
            </p:cNvPr>
            <p:cNvSpPr txBox="1"/>
            <p:nvPr/>
          </p:nvSpPr>
          <p:spPr>
            <a:xfrm>
              <a:off x="1313388" y="6263772"/>
              <a:ext cx="3299252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fr-FR" sz="3200" dirty="0">
                  <a:solidFill>
                    <a:srgbClr val="57834F"/>
                  </a:solidFill>
                  <a:latin typeface="+mj-lt"/>
                  <a:ea typeface="Abstracted Dream"/>
                  <a:sym typeface="Abstracted Dream"/>
                </a:rPr>
                <a:t>Individus à différentes échelles</a:t>
              </a:r>
              <a:endParaRPr lang="en-US" sz="3200" dirty="0">
                <a:solidFill>
                  <a:srgbClr val="325009"/>
                </a:solidFill>
                <a:latin typeface="Abstracted Dream"/>
                <a:ea typeface="Abstracted Dream"/>
                <a:sym typeface="Abstracted Dream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C8894F0-952F-48D6-C67F-4D6557A250B5}"/>
              </a:ext>
            </a:extLst>
          </p:cNvPr>
          <p:cNvSpPr/>
          <p:nvPr/>
        </p:nvSpPr>
        <p:spPr>
          <a:xfrm>
            <a:off x="11963192" y="1333222"/>
            <a:ext cx="6477208" cy="9090938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26CB4-CB70-8165-5B01-389561D79A0C}"/>
              </a:ext>
            </a:extLst>
          </p:cNvPr>
          <p:cNvSpPr/>
          <p:nvPr/>
        </p:nvSpPr>
        <p:spPr>
          <a:xfrm>
            <a:off x="11940540" y="1305689"/>
            <a:ext cx="6499860" cy="9118471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CC8B9F53-95CC-79AE-6BB0-D2543B589835}"/>
              </a:ext>
            </a:extLst>
          </p:cNvPr>
          <p:cNvGrpSpPr/>
          <p:nvPr/>
        </p:nvGrpSpPr>
        <p:grpSpPr>
          <a:xfrm>
            <a:off x="12316460" y="1516549"/>
            <a:ext cx="5426559" cy="8575909"/>
            <a:chOff x="12316460" y="1516549"/>
            <a:chExt cx="5426559" cy="8575909"/>
          </a:xfrm>
        </p:grpSpPr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A212DE4C-A21B-90D6-D184-EBD903A9BD5F}"/>
                </a:ext>
              </a:extLst>
            </p:cNvPr>
            <p:cNvSpPr txBox="1"/>
            <p:nvPr/>
          </p:nvSpPr>
          <p:spPr>
            <a:xfrm>
              <a:off x="12316460" y="1516549"/>
              <a:ext cx="5426559" cy="55399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r>
                <a:rPr lang="en-US" dirty="0" err="1">
                  <a:solidFill>
                    <a:schemeClr val="bg1"/>
                  </a:solidFill>
                  <a:sym typeface="Abstracted Dream"/>
                </a:rPr>
                <a:t>Prise</a:t>
              </a:r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sym typeface="Abstracted Dream"/>
                </a:rPr>
                <a:t>en</a:t>
              </a:r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sym typeface="Abstracted Dream"/>
                </a:rPr>
                <a:t>compte</a:t>
              </a:r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 des extraits </a:t>
              </a:r>
              <a:r>
                <a:rPr lang="en-US" dirty="0" err="1">
                  <a:solidFill>
                    <a:schemeClr val="bg1"/>
                  </a:solidFill>
                  <a:sym typeface="Abstracted Dream"/>
                </a:rPr>
                <a:t>pertinents</a:t>
              </a:r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 des </a:t>
              </a:r>
              <a:r>
                <a:rPr lang="en-US" dirty="0" err="1">
                  <a:solidFill>
                    <a:schemeClr val="bg1"/>
                  </a:solidFill>
                  <a:sym typeface="Abstracted Dream"/>
                </a:rPr>
                <a:t>vidéos</a:t>
              </a:r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 : 7 à 20 </a:t>
              </a:r>
              <a:r>
                <a:rPr lang="en-US" dirty="0" err="1">
                  <a:solidFill>
                    <a:schemeClr val="bg1"/>
                  </a:solidFill>
                  <a:sym typeface="Abstracted Dream"/>
                </a:rPr>
                <a:t>secondes</a:t>
              </a:r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.</a:t>
              </a:r>
            </a:p>
            <a:p>
              <a:endParaRPr lang="en-US" dirty="0">
                <a:solidFill>
                  <a:schemeClr val="bg1"/>
                </a:solidFill>
                <a:sym typeface="Abstracted Dream"/>
              </a:endParaRPr>
            </a:p>
            <a:p>
              <a:r>
                <a:rPr lang="en-US" dirty="0" err="1">
                  <a:solidFill>
                    <a:schemeClr val="bg1"/>
                  </a:solidFill>
                  <a:sym typeface="Abstracted Dream"/>
                </a:rPr>
                <a:t>Création</a:t>
              </a:r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 des bounding boxes à la main :</a:t>
              </a:r>
            </a:p>
            <a:p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 	- 1041 images</a:t>
              </a:r>
            </a:p>
            <a:p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	- 3 114 bounding box</a:t>
              </a:r>
            </a:p>
            <a:p>
              <a:r>
                <a:rPr lang="en-US" dirty="0">
                  <a:solidFill>
                    <a:schemeClr val="bg1"/>
                  </a:solidFill>
                  <a:sym typeface="Abstracted Dream"/>
                </a:rPr>
                <a:t>	- 3 classes : chicken, fox et background</a:t>
              </a:r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AAFEC49E-F2DD-73AE-9B3A-B5401D1FB27D}"/>
                </a:ext>
              </a:extLst>
            </p:cNvPr>
            <p:cNvSpPr/>
            <p:nvPr/>
          </p:nvSpPr>
          <p:spPr>
            <a:xfrm>
              <a:off x="15039899" y="6931969"/>
              <a:ext cx="2620572" cy="3160489"/>
            </a:xfrm>
            <a:custGeom>
              <a:avLst/>
              <a:gdLst/>
              <a:ahLst/>
              <a:cxnLst/>
              <a:rect l="l" t="t" r="r" b="b"/>
              <a:pathLst>
                <a:path w="2620572" h="3160489">
                  <a:moveTo>
                    <a:pt x="0" y="0"/>
                  </a:moveTo>
                  <a:lnTo>
                    <a:pt x="2620572" y="0"/>
                  </a:lnTo>
                  <a:lnTo>
                    <a:pt x="2620572" y="3160489"/>
                  </a:lnTo>
                  <a:lnTo>
                    <a:pt x="0" y="3160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FD789F87-9BC8-E89B-13A8-2A14EA6B24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6"/>
          <a:stretch>
            <a:fillRect/>
          </a:stretch>
        </p:blipFill>
        <p:spPr>
          <a:xfrm>
            <a:off x="1551940" y="7464242"/>
            <a:ext cx="12362309" cy="2628216"/>
          </a:xfrm>
          <a:prstGeom prst="roundRect">
            <a:avLst>
              <a:gd name="adj" fmla="val 6616"/>
            </a:avLst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D8BE47E4-8802-0F57-73D8-3C984844ABD6}"/>
              </a:ext>
            </a:extLst>
          </p:cNvPr>
          <p:cNvSpPr txBox="1"/>
          <p:nvPr/>
        </p:nvSpPr>
        <p:spPr>
          <a:xfrm>
            <a:off x="1750189" y="6834231"/>
            <a:ext cx="111785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en-US" dirty="0" err="1">
                <a:sym typeface="Abstracted Dream"/>
              </a:rPr>
              <a:t>Séparation</a:t>
            </a:r>
            <a:r>
              <a:rPr lang="en-US" dirty="0">
                <a:sym typeface="Abstracted Dream"/>
              </a:rPr>
              <a:t> des données : 70%-20%-10%</a:t>
            </a:r>
          </a:p>
        </p:txBody>
      </p:sp>
      <p:sp>
        <p:nvSpPr>
          <p:cNvPr id="24" name="Espace réservé du numéro de diapositive 6">
            <a:extLst>
              <a:ext uri="{FF2B5EF4-FFF2-40B4-BE49-F238E27FC236}">
                <a16:creationId xmlns:a16="http://schemas.microsoft.com/office/drawing/2014/main" id="{80C362D7-CD59-751E-3DE6-E5152D95F8C5}"/>
              </a:ext>
            </a:extLst>
          </p:cNvPr>
          <p:cNvSpPr txBox="1">
            <a:spLocks/>
          </p:cNvSpPr>
          <p:nvPr/>
        </p:nvSpPr>
        <p:spPr>
          <a:xfrm>
            <a:off x="15774174" y="96631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BED7A9"/>
                </a:solidFill>
              </a:rPr>
              <a:pPr/>
              <a:t>4</a:t>
            </a:fld>
            <a:endParaRPr lang="en-US" sz="1600" dirty="0">
              <a:solidFill>
                <a:srgbClr val="BED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837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D36A-E72F-E041-11D8-6A3BBDE6A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7CD3457-B677-5875-782D-1043FDE2C7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9CC786D-3347-24D6-99FD-6AEA8A745868}"/>
              </a:ext>
            </a:extLst>
          </p:cNvPr>
          <p:cNvGrpSpPr/>
          <p:nvPr/>
        </p:nvGrpSpPr>
        <p:grpSpPr>
          <a:xfrm>
            <a:off x="-172720" y="-137288"/>
            <a:ext cx="1849120" cy="2080388"/>
            <a:chOff x="-172720" y="-137288"/>
            <a:chExt cx="1849120" cy="20803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BAA84-629C-93AB-7192-82A45F10CC82}"/>
                </a:ext>
              </a:extLst>
            </p:cNvPr>
            <p:cNvSpPr/>
            <p:nvPr/>
          </p:nvSpPr>
          <p:spPr>
            <a:xfrm>
              <a:off x="-172720" y="-137288"/>
              <a:ext cx="184912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ACF200D-6468-70FB-6B6C-D00DDDAB3CBA}"/>
                </a:ext>
              </a:extLst>
            </p:cNvPr>
            <p:cNvSpPr txBox="1"/>
            <p:nvPr/>
          </p:nvSpPr>
          <p:spPr>
            <a:xfrm>
              <a:off x="381000" y="114300"/>
              <a:ext cx="8382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I.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62D0AB2-1FCB-7509-DFC3-9261C49338A3}"/>
              </a:ext>
            </a:extLst>
          </p:cNvPr>
          <p:cNvSpPr/>
          <p:nvPr/>
        </p:nvSpPr>
        <p:spPr>
          <a:xfrm>
            <a:off x="11940540" y="4231660"/>
            <a:ext cx="6499860" cy="5430499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4552FC-56AB-9C88-8A21-C79CF5D38E63}"/>
              </a:ext>
            </a:extLst>
          </p:cNvPr>
          <p:cNvSpPr/>
          <p:nvPr/>
        </p:nvSpPr>
        <p:spPr>
          <a:xfrm>
            <a:off x="-177800" y="3156735"/>
            <a:ext cx="5450840" cy="2921228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2AD12FF-DE52-4482-DFCB-0A8B97BB83D2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Dataset </a:t>
            </a: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utilisé</a:t>
            </a:r>
            <a:endParaRPr lang="en-US" sz="8000">
              <a:solidFill>
                <a:srgbClr val="325009"/>
              </a:solidFill>
              <a:latin typeface="Abstracted Dream"/>
              <a:ea typeface="Abstracted Dream"/>
              <a:cs typeface="Abstracted Dream"/>
              <a:sym typeface="Abstracted Dream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40985DD-D7B6-C427-0CDA-906E6A0EF621}"/>
              </a:ext>
            </a:extLst>
          </p:cNvPr>
          <p:cNvSpPr txBox="1"/>
          <p:nvPr/>
        </p:nvSpPr>
        <p:spPr>
          <a:xfrm>
            <a:off x="9045116" y="1963031"/>
            <a:ext cx="8557084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pPr algn="ctr"/>
            <a:r>
              <a:rPr lang="fr-FR" dirty="0"/>
              <a:t>Histogramme du nombre d'objets par image</a:t>
            </a:r>
            <a:endParaRPr lang="en-US" dirty="0">
              <a:sym typeface="Abstracted Dream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B0A0E03-529C-DD1C-6F35-DBFF4BB6D06C}"/>
              </a:ext>
            </a:extLst>
          </p:cNvPr>
          <p:cNvSpPr txBox="1"/>
          <p:nvPr/>
        </p:nvSpPr>
        <p:spPr>
          <a:xfrm>
            <a:off x="9296400" y="3097782"/>
            <a:ext cx="8839200" cy="726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61"/>
              </a:lnSpc>
              <a:spcBef>
                <a:spcPct val="0"/>
              </a:spcBef>
            </a:pPr>
            <a:endParaRPr lang="en-US" sz="4800">
              <a:solidFill>
                <a:srgbClr val="325009"/>
              </a:solidFill>
              <a:latin typeface="Abstracted Dream"/>
              <a:ea typeface="Abstracted Dream"/>
              <a:sym typeface="Abstracted Dream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3CA970E-179B-40A9-FD5D-7894B75CD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367C40-6DE0-9ECE-B17F-B29579AB08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360"/>
          <a:stretch>
            <a:fillRect/>
          </a:stretch>
        </p:blipFill>
        <p:spPr>
          <a:xfrm>
            <a:off x="9296400" y="2555012"/>
            <a:ext cx="8176436" cy="6307487"/>
          </a:xfrm>
          <a:prstGeom prst="roundRect">
            <a:avLst>
              <a:gd name="adj" fmla="val 2083"/>
            </a:avLst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CBD776E-CF0A-2CF6-B422-6D10A7F55B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19161"/>
          <a:stretch>
            <a:fillRect/>
          </a:stretch>
        </p:blipFill>
        <p:spPr>
          <a:xfrm>
            <a:off x="930910" y="2548766"/>
            <a:ext cx="6400326" cy="6304847"/>
          </a:xfrm>
          <a:prstGeom prst="roundRect">
            <a:avLst>
              <a:gd name="adj" fmla="val 2715"/>
            </a:avLst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D8115A57-466D-6546-ABC6-A906DD2CFA5E}"/>
              </a:ext>
            </a:extLst>
          </p:cNvPr>
          <p:cNvSpPr txBox="1"/>
          <p:nvPr/>
        </p:nvSpPr>
        <p:spPr>
          <a:xfrm>
            <a:off x="778510" y="1963031"/>
            <a:ext cx="684521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pPr algn="ctr"/>
            <a:r>
              <a:rPr lang="fr-FR" dirty="0"/>
              <a:t>Carte de chaleur des annotations</a:t>
            </a:r>
            <a:endParaRPr lang="en-US" dirty="0">
              <a:sym typeface="Abstracted Dream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93A719D-2AD6-0717-C34F-1CBD89B438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1881" r="1"/>
          <a:stretch>
            <a:fillRect/>
          </a:stretch>
        </p:blipFill>
        <p:spPr>
          <a:xfrm>
            <a:off x="3836890" y="8734787"/>
            <a:ext cx="5349240" cy="1181045"/>
          </a:xfrm>
          <a:prstGeom prst="roundRect">
            <a:avLst>
              <a:gd name="adj" fmla="val 17339"/>
            </a:avLst>
          </a:prstGeom>
        </p:spPr>
      </p:pic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372CC99D-7B80-A0E6-6E85-C6C95CE2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5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82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C6E61-56DC-CFAF-50BB-F6DB27F57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C0E3A1-8A80-B4DA-39BB-898D5D4ABD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EC371CE-9834-5007-6FC3-CFF1B19E6E12}"/>
              </a:ext>
            </a:extLst>
          </p:cNvPr>
          <p:cNvGrpSpPr/>
          <p:nvPr/>
        </p:nvGrpSpPr>
        <p:grpSpPr>
          <a:xfrm>
            <a:off x="-172720" y="-137288"/>
            <a:ext cx="1849120" cy="2080388"/>
            <a:chOff x="-172720" y="-137288"/>
            <a:chExt cx="1849120" cy="20803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A7C39E-2924-F52C-47A8-CCF2B69EA69C}"/>
                </a:ext>
              </a:extLst>
            </p:cNvPr>
            <p:cNvSpPr/>
            <p:nvPr/>
          </p:nvSpPr>
          <p:spPr>
            <a:xfrm>
              <a:off x="-172720" y="-137288"/>
              <a:ext cx="184912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13D89A7-2559-31B1-AFD1-C6BF4C45334A}"/>
                </a:ext>
              </a:extLst>
            </p:cNvPr>
            <p:cNvSpPr txBox="1"/>
            <p:nvPr/>
          </p:nvSpPr>
          <p:spPr>
            <a:xfrm>
              <a:off x="381000" y="114300"/>
              <a:ext cx="8382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I.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5F4B064-4F48-74F2-8AE2-23849A8F4983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non </a:t>
            </a: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choisis</a:t>
            </a:r>
            <a:endParaRPr lang="en-US" sz="8000">
              <a:solidFill>
                <a:schemeClr val="bg1"/>
              </a:solidFill>
              <a:latin typeface="Abstracted Dream"/>
              <a:ea typeface="Abstracted Dream"/>
              <a:cs typeface="Abstracted Dream"/>
              <a:sym typeface="Abstracted Dream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F73A33D-1378-EDD4-AB50-D913A8B99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2F0068C8-1DC8-B5F8-E272-4C1D124AFFC4}"/>
              </a:ext>
            </a:extLst>
          </p:cNvPr>
          <p:cNvSpPr txBox="1"/>
          <p:nvPr/>
        </p:nvSpPr>
        <p:spPr>
          <a:xfrm>
            <a:off x="381000" y="2182277"/>
            <a:ext cx="1716532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b="1" dirty="0"/>
              <a:t>SAM2 (Segment </a:t>
            </a:r>
            <a:r>
              <a:rPr lang="fr-FR" b="1" dirty="0" err="1"/>
              <a:t>Anything</a:t>
            </a:r>
            <a:r>
              <a:rPr lang="fr-FR" b="1" dirty="0"/>
              <a:t> Model 2) </a:t>
            </a:r>
            <a:r>
              <a:rPr lang="fr-FR" dirty="0"/>
              <a:t>est un modèle de </a:t>
            </a:r>
            <a:r>
              <a:rPr lang="fr-FR" b="1" dirty="0"/>
              <a:t>segmentation guidée par prompt</a:t>
            </a:r>
            <a:r>
              <a:rPr lang="fr-FR" dirty="0"/>
              <a:t>. </a:t>
            </a:r>
          </a:p>
          <a:p>
            <a:r>
              <a:rPr lang="fr-FR" dirty="0"/>
              <a:t>	Il ne fait pas de détection d’objets autonome (pas de </a:t>
            </a:r>
            <a:r>
              <a:rPr lang="fr-FR" dirty="0" err="1"/>
              <a:t>bounding</a:t>
            </a:r>
            <a:r>
              <a:rPr lang="fr-FR" dirty="0"/>
              <a:t> boxes classifiées).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2C5E02F-C43A-87B4-CBF9-CFAE18A443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8" r="2790"/>
          <a:stretch>
            <a:fillRect/>
          </a:stretch>
        </p:blipFill>
        <p:spPr>
          <a:xfrm>
            <a:off x="4206240" y="3535617"/>
            <a:ext cx="8148321" cy="45053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231442-79FD-86DC-D2A1-374890F5BC56}"/>
              </a:ext>
            </a:extLst>
          </p:cNvPr>
          <p:cNvSpPr/>
          <p:nvPr/>
        </p:nvSpPr>
        <p:spPr>
          <a:xfrm>
            <a:off x="7795261" y="6499250"/>
            <a:ext cx="1270000" cy="553998"/>
          </a:xfrm>
          <a:prstGeom prst="rect">
            <a:avLst/>
          </a:prstGeom>
          <a:solidFill>
            <a:srgbClr val="3599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dog</a:t>
            </a:r>
            <a:endParaRPr lang="fr-FR" sz="240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007D19D-1F14-8E3B-8ED9-8492E39D3317}"/>
              </a:ext>
            </a:extLst>
          </p:cNvPr>
          <p:cNvCxnSpPr>
            <a:cxnSpLocks/>
          </p:cNvCxnSpPr>
          <p:nvPr/>
        </p:nvCxnSpPr>
        <p:spPr>
          <a:xfrm flipV="1">
            <a:off x="7461566" y="6523061"/>
            <a:ext cx="347980" cy="654755"/>
          </a:xfrm>
          <a:prstGeom prst="line">
            <a:avLst/>
          </a:prstGeom>
          <a:ln w="38100">
            <a:solidFill>
              <a:srgbClr val="3599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C9F83FD-9D72-0483-A4C5-AD33A0D55259}"/>
              </a:ext>
            </a:extLst>
          </p:cNvPr>
          <p:cNvCxnSpPr>
            <a:cxnSpLocks/>
          </p:cNvCxnSpPr>
          <p:nvPr/>
        </p:nvCxnSpPr>
        <p:spPr>
          <a:xfrm flipV="1">
            <a:off x="7461566" y="7018115"/>
            <a:ext cx="347980" cy="274310"/>
          </a:xfrm>
          <a:prstGeom prst="line">
            <a:avLst/>
          </a:prstGeom>
          <a:ln w="38100">
            <a:solidFill>
              <a:srgbClr val="3599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D2E8E96-08A2-7872-BC87-B558324E71DE}"/>
              </a:ext>
            </a:extLst>
          </p:cNvPr>
          <p:cNvGrpSpPr/>
          <p:nvPr/>
        </p:nvGrpSpPr>
        <p:grpSpPr>
          <a:xfrm>
            <a:off x="11568359" y="4065234"/>
            <a:ext cx="5622288" cy="3511671"/>
            <a:chOff x="11568359" y="4065234"/>
            <a:chExt cx="5622288" cy="3511671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FFC0A8BB-AEC9-08B0-ACB3-CFD3D585B70A}"/>
                </a:ext>
              </a:extLst>
            </p:cNvPr>
            <p:cNvSpPr/>
            <p:nvPr/>
          </p:nvSpPr>
          <p:spPr>
            <a:xfrm>
              <a:off x="11568359" y="4065234"/>
              <a:ext cx="5622288" cy="35116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CD790BA0-0A87-5DF8-D22B-DC9BABDC917B}"/>
                </a:ext>
              </a:extLst>
            </p:cNvPr>
            <p:cNvSpPr txBox="1"/>
            <p:nvPr/>
          </p:nvSpPr>
          <p:spPr>
            <a:xfrm>
              <a:off x="11984989" y="4343741"/>
              <a:ext cx="4973883" cy="2954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r>
                <a:rPr lang="fr-FR" sz="3200" dirty="0">
                  <a:solidFill>
                    <a:srgbClr val="57834F"/>
                  </a:solidFill>
                </a:rPr>
                <a:t>SAM2 ne fait pas de :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fr-FR" sz="3200" dirty="0">
                  <a:solidFill>
                    <a:srgbClr val="57834F"/>
                  </a:solidFill>
                </a:rPr>
                <a:t>détection multi-classes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fr-FR" sz="3200" dirty="0">
                  <a:solidFill>
                    <a:srgbClr val="57834F"/>
                  </a:solidFill>
                </a:rPr>
                <a:t>classification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fr-FR" sz="3200" dirty="0" err="1">
                  <a:solidFill>
                    <a:srgbClr val="57834F"/>
                  </a:solidFill>
                </a:rPr>
                <a:t>scoring</a:t>
              </a:r>
              <a:r>
                <a:rPr lang="fr-FR" sz="3200" dirty="0">
                  <a:solidFill>
                    <a:srgbClr val="57834F"/>
                  </a:solidFill>
                </a:rPr>
                <a:t> par classe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fr-FR" sz="3200" dirty="0">
                  <a:solidFill>
                    <a:srgbClr val="57834F"/>
                  </a:solidFill>
                </a:rPr>
                <a:t>NMS comme un détecteur classique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12A59F-DA8B-039A-EC43-3126DF1C3A8B}"/>
              </a:ext>
            </a:extLst>
          </p:cNvPr>
          <p:cNvSpPr/>
          <p:nvPr/>
        </p:nvSpPr>
        <p:spPr>
          <a:xfrm>
            <a:off x="2849881" y="8539201"/>
            <a:ext cx="13035280" cy="1965286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B38E5668-564C-88B9-0C00-CF1D9151535C}"/>
              </a:ext>
            </a:extLst>
          </p:cNvPr>
          <p:cNvSpPr txBox="1"/>
          <p:nvPr/>
        </p:nvSpPr>
        <p:spPr>
          <a:xfrm>
            <a:off x="4603751" y="8817905"/>
            <a:ext cx="952754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sym typeface="Abstracted Dream"/>
              </a:rPr>
              <a:t>Nous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nous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sommes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donc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uniquement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intéressé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à des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modèles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de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détection</a:t>
            </a:r>
            <a:endParaRPr lang="en-US" dirty="0">
              <a:solidFill>
                <a:schemeClr val="bg1"/>
              </a:solidFill>
              <a:sym typeface="Abstracted Dream"/>
            </a:endParaRPr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D7AA6D26-59BB-6A3F-7E63-37B9B64A0691}"/>
              </a:ext>
            </a:extLst>
          </p:cNvPr>
          <p:cNvSpPr/>
          <p:nvPr/>
        </p:nvSpPr>
        <p:spPr>
          <a:xfrm>
            <a:off x="521970" y="5580679"/>
            <a:ext cx="2555239" cy="4121918"/>
          </a:xfrm>
          <a:custGeom>
            <a:avLst/>
            <a:gdLst/>
            <a:ahLst/>
            <a:cxnLst/>
            <a:rect l="l" t="t" r="r" b="b"/>
            <a:pathLst>
              <a:path w="2049536" h="3473790">
                <a:moveTo>
                  <a:pt x="0" y="0"/>
                </a:moveTo>
                <a:lnTo>
                  <a:pt x="2049536" y="0"/>
                </a:lnTo>
                <a:lnTo>
                  <a:pt x="2049536" y="3473790"/>
                </a:lnTo>
                <a:lnTo>
                  <a:pt x="0" y="3473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6">
            <a:extLst>
              <a:ext uri="{FF2B5EF4-FFF2-40B4-BE49-F238E27FC236}">
                <a16:creationId xmlns:a16="http://schemas.microsoft.com/office/drawing/2014/main" id="{FC11491A-5FF9-9016-E7EE-D07CDEE8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6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280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931CF-8668-D906-CF58-D9886228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331F57-02FE-F013-018B-CFEC8581B3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CD0C4E4-813B-1EF8-8EF0-69AA0957D20F}"/>
              </a:ext>
            </a:extLst>
          </p:cNvPr>
          <p:cNvGrpSpPr/>
          <p:nvPr/>
        </p:nvGrpSpPr>
        <p:grpSpPr>
          <a:xfrm>
            <a:off x="-172720" y="-137288"/>
            <a:ext cx="1849120" cy="2080388"/>
            <a:chOff x="-172720" y="-137288"/>
            <a:chExt cx="1849120" cy="20803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0FBB7-2442-C987-2E1A-73D5E811FA14}"/>
                </a:ext>
              </a:extLst>
            </p:cNvPr>
            <p:cNvSpPr/>
            <p:nvPr/>
          </p:nvSpPr>
          <p:spPr>
            <a:xfrm>
              <a:off x="-172720" y="-137288"/>
              <a:ext cx="184912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5E622FE-603F-9211-986C-C3AB4C58D158}"/>
                </a:ext>
              </a:extLst>
            </p:cNvPr>
            <p:cNvSpPr txBox="1"/>
            <p:nvPr/>
          </p:nvSpPr>
          <p:spPr>
            <a:xfrm>
              <a:off x="381000" y="114300"/>
              <a:ext cx="8382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I.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6CBE219-3E0F-F619-C5EA-7059717BC385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 dirty="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non </a:t>
            </a:r>
            <a:r>
              <a:rPr lang="en-US" sz="8000" dirty="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choisis</a:t>
            </a:r>
            <a:endParaRPr lang="en-US" sz="8000" dirty="0">
              <a:solidFill>
                <a:schemeClr val="bg1"/>
              </a:solidFill>
              <a:latin typeface="Abstracted Dream"/>
              <a:ea typeface="Abstracted Dream"/>
              <a:cs typeface="Abstracted Dream"/>
              <a:sym typeface="Abstracted Dream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E40691-6A62-D2C0-20F8-C1D18A212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C8D167A1-27A6-B5F5-61B5-66232E910EAC}"/>
              </a:ext>
            </a:extLst>
          </p:cNvPr>
          <p:cNvSpPr txBox="1"/>
          <p:nvPr/>
        </p:nvSpPr>
        <p:spPr>
          <a:xfrm>
            <a:off x="381000" y="2182277"/>
            <a:ext cx="1657787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r>
              <a:rPr lang="fr-FR" b="1" dirty="0"/>
              <a:t>YOLOv8 pré-entraîné sur COCO</a:t>
            </a:r>
            <a:r>
              <a:rPr lang="fr-FR" dirty="0"/>
              <a:t> est un modèle de détection d’objets temps réel</a:t>
            </a:r>
            <a:endParaRPr lang="en-US" dirty="0">
              <a:sym typeface="Abstracted Drea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8D16FB-2D47-1055-6AF9-1494A79576D7}"/>
              </a:ext>
            </a:extLst>
          </p:cNvPr>
          <p:cNvSpPr/>
          <p:nvPr/>
        </p:nvSpPr>
        <p:spPr>
          <a:xfrm>
            <a:off x="3716868" y="8229600"/>
            <a:ext cx="11301306" cy="2274887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CFE004C-FFE2-A94E-DFC2-90E9259E9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10264" r="2275" b="4666"/>
          <a:stretch>
            <a:fillRect/>
          </a:stretch>
        </p:blipFill>
        <p:spPr>
          <a:xfrm>
            <a:off x="4163910" y="4072664"/>
            <a:ext cx="7244502" cy="4032059"/>
          </a:xfrm>
          <a:prstGeom prst="rect">
            <a:avLst/>
          </a:prstGeom>
        </p:spPr>
      </p:pic>
      <p:sp>
        <p:nvSpPr>
          <p:cNvPr id="24" name="TextBox 7">
            <a:extLst>
              <a:ext uri="{FF2B5EF4-FFF2-40B4-BE49-F238E27FC236}">
                <a16:creationId xmlns:a16="http://schemas.microsoft.com/office/drawing/2014/main" id="{311B3BCA-50D0-BE20-6CA7-EB13696495F1}"/>
              </a:ext>
            </a:extLst>
          </p:cNvPr>
          <p:cNvSpPr txBox="1"/>
          <p:nvPr/>
        </p:nvSpPr>
        <p:spPr>
          <a:xfrm>
            <a:off x="5008880" y="8492785"/>
            <a:ext cx="871728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sym typeface="Abstracted Dream"/>
              </a:rPr>
              <a:t>Nous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nous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sommes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donc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tourné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vers les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modèles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à fine tuner :</a:t>
            </a:r>
          </a:p>
          <a:p>
            <a:pPr algn="ctr"/>
            <a:r>
              <a:rPr lang="en-US" dirty="0">
                <a:solidFill>
                  <a:schemeClr val="bg1"/>
                </a:solidFill>
                <a:sym typeface="Abstracted Dream"/>
              </a:rPr>
              <a:t>YOLO 11 – YOLO 26 – RF-DETR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4641E32-61DF-CDD5-EF76-C2D5470A3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t="22753" r="10518" b="5737"/>
          <a:stretch>
            <a:fillRect/>
          </a:stretch>
        </p:blipFill>
        <p:spPr>
          <a:xfrm>
            <a:off x="964565" y="3093388"/>
            <a:ext cx="5034014" cy="3432326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21CE07B2-C323-D99A-1025-FEDC7EE837C1}"/>
              </a:ext>
            </a:extLst>
          </p:cNvPr>
          <p:cNvGrpSpPr/>
          <p:nvPr/>
        </p:nvGrpSpPr>
        <p:grpSpPr>
          <a:xfrm>
            <a:off x="11640187" y="3580548"/>
            <a:ext cx="5622288" cy="2945166"/>
            <a:chOff x="11640187" y="3580548"/>
            <a:chExt cx="5622288" cy="2945166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D1AF7C15-06EF-F926-63FA-E257468F4DA8}"/>
                </a:ext>
              </a:extLst>
            </p:cNvPr>
            <p:cNvSpPr/>
            <p:nvPr/>
          </p:nvSpPr>
          <p:spPr>
            <a:xfrm>
              <a:off x="11640187" y="3580548"/>
              <a:ext cx="5622288" cy="29451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1DAA5D52-4628-FF23-ED2F-C417EBD6D056}"/>
                </a:ext>
              </a:extLst>
            </p:cNvPr>
            <p:cNvSpPr txBox="1"/>
            <p:nvPr/>
          </p:nvSpPr>
          <p:spPr>
            <a:xfrm>
              <a:off x="12056817" y="3859054"/>
              <a:ext cx="4973883" cy="24622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r>
                <a:rPr lang="fr-FR" sz="3200" dirty="0">
                  <a:solidFill>
                    <a:srgbClr val="57834F"/>
                  </a:solidFill>
                </a:rPr>
                <a:t>YOLOv8 pré-entrainé est :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fr-FR" sz="3200" dirty="0">
                  <a:solidFill>
                    <a:srgbClr val="57834F"/>
                  </a:solidFill>
                </a:rPr>
                <a:t>entrainé sur 80 classes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fr-FR" sz="3200" dirty="0">
                  <a:solidFill>
                    <a:srgbClr val="57834F"/>
                  </a:solidFill>
                </a:rPr>
                <a:t>faible de performances sur domaines spécifiques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fr-FR" sz="3200" dirty="0">
                  <a:solidFill>
                    <a:srgbClr val="57834F"/>
                  </a:solidFill>
                </a:rPr>
                <a:t>sensible aux petits objets</a:t>
              </a:r>
            </a:p>
          </p:txBody>
        </p:sp>
      </p:grpSp>
      <p:sp>
        <p:nvSpPr>
          <p:cNvPr id="4" name="Espace réservé du numéro de diapositive 6">
            <a:extLst>
              <a:ext uri="{FF2B5EF4-FFF2-40B4-BE49-F238E27FC236}">
                <a16:creationId xmlns:a16="http://schemas.microsoft.com/office/drawing/2014/main" id="{22C69152-1B86-F675-4AE6-E88E53660541}"/>
              </a:ext>
            </a:extLst>
          </p:cNvPr>
          <p:cNvSpPr txBox="1">
            <a:spLocks/>
          </p:cNvSpPr>
          <p:nvPr/>
        </p:nvSpPr>
        <p:spPr>
          <a:xfrm>
            <a:off x="15774174" y="96631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7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735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D141-0B77-CF7C-B4A4-32D925E45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D14230-D3BB-A650-5324-DB1FEC1965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C58B37-9D0D-C888-0B6B-59218C347DDC}"/>
              </a:ext>
            </a:extLst>
          </p:cNvPr>
          <p:cNvSpPr/>
          <p:nvPr/>
        </p:nvSpPr>
        <p:spPr>
          <a:xfrm>
            <a:off x="11043920" y="1445688"/>
            <a:ext cx="7396480" cy="5483432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66D06E2-F0F3-3BF5-6461-BD97CFAD90C1}"/>
              </a:ext>
            </a:extLst>
          </p:cNvPr>
          <p:cNvGrpSpPr/>
          <p:nvPr/>
        </p:nvGrpSpPr>
        <p:grpSpPr>
          <a:xfrm>
            <a:off x="-172720" y="-137288"/>
            <a:ext cx="1849120" cy="2080388"/>
            <a:chOff x="-172720" y="-137288"/>
            <a:chExt cx="1849120" cy="20803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BC588D-1780-31F2-7753-B2D12DDF3046}"/>
                </a:ext>
              </a:extLst>
            </p:cNvPr>
            <p:cNvSpPr/>
            <p:nvPr/>
          </p:nvSpPr>
          <p:spPr>
            <a:xfrm>
              <a:off x="-172720" y="-137288"/>
              <a:ext cx="184912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6EAF8CC-B75F-9EA9-400C-3E50E0C6C09D}"/>
                </a:ext>
              </a:extLst>
            </p:cNvPr>
            <p:cNvSpPr txBox="1"/>
            <p:nvPr/>
          </p:nvSpPr>
          <p:spPr>
            <a:xfrm>
              <a:off x="381000" y="114300"/>
              <a:ext cx="8382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I.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79D9E7C-0D11-FAD1-DC1E-BD0AEAA0F449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YOLO11</a:t>
            </a:r>
          </a:p>
        </p:txBody>
      </p:sp>
      <p:pic>
        <p:nvPicPr>
          <p:cNvPr id="1028" name="Picture 4" descr="How to Use Ultralytics YOLO11 for Instance Segmentation">
            <a:extLst>
              <a:ext uri="{FF2B5EF4-FFF2-40B4-BE49-F238E27FC236}">
                <a16:creationId xmlns:a16="http://schemas.microsoft.com/office/drawing/2014/main" id="{2ACB5F08-460F-AEDE-F91C-B6E9A08DA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9" t="5496" r="5919"/>
          <a:stretch>
            <a:fillRect/>
          </a:stretch>
        </p:blipFill>
        <p:spPr bwMode="auto">
          <a:xfrm>
            <a:off x="10373359" y="1789572"/>
            <a:ext cx="5229249" cy="3426366"/>
          </a:xfrm>
          <a:prstGeom prst="roundRect">
            <a:avLst>
              <a:gd name="adj" fmla="val 44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YOLOv11? An Introduction">
            <a:extLst>
              <a:ext uri="{FF2B5EF4-FFF2-40B4-BE49-F238E27FC236}">
                <a16:creationId xmlns:a16="http://schemas.microsoft.com/office/drawing/2014/main" id="{CE5E06A7-AC10-6580-B2FD-108BE75DD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24100"/>
            <a:ext cx="8334711" cy="7677174"/>
          </a:xfrm>
          <a:prstGeom prst="roundRect">
            <a:avLst>
              <a:gd name="adj" fmla="val 2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3A12F5-F23A-CC26-F207-C78FAE02090F}"/>
              </a:ext>
            </a:extLst>
          </p:cNvPr>
          <p:cNvSpPr/>
          <p:nvPr/>
        </p:nvSpPr>
        <p:spPr>
          <a:xfrm>
            <a:off x="304800" y="3907076"/>
            <a:ext cx="7772400" cy="1388824"/>
          </a:xfrm>
          <a:prstGeom prst="roundRect">
            <a:avLst/>
          </a:prstGeom>
          <a:noFill/>
          <a:ln w="57150">
            <a:solidFill>
              <a:srgbClr val="5783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366155B-18E8-935C-0A05-8E237B7E6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pic>
        <p:nvPicPr>
          <p:cNvPr id="10" name="Picture 2" descr="YOLO11: Faster Than You Can Imagine!">
            <a:extLst>
              <a:ext uri="{FF2B5EF4-FFF2-40B4-BE49-F238E27FC236}">
                <a16:creationId xmlns:a16="http://schemas.microsoft.com/office/drawing/2014/main" id="{578FB86D-26F0-4F98-7CCD-335084F3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15" y="5964381"/>
            <a:ext cx="9227185" cy="4036893"/>
          </a:xfrm>
          <a:prstGeom prst="roundRect">
            <a:avLst>
              <a:gd name="adj" fmla="val 87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4ADD1293-91D7-A4F5-6940-6B75F18E1D5A}"/>
              </a:ext>
            </a:extLst>
          </p:cNvPr>
          <p:cNvCxnSpPr>
            <a:cxnSpLocks/>
            <a:stCxn id="3" idx="3"/>
            <a:endCxn id="1028" idx="1"/>
          </p:cNvCxnSpPr>
          <p:nvPr/>
        </p:nvCxnSpPr>
        <p:spPr>
          <a:xfrm flipV="1">
            <a:off x="8077200" y="3502755"/>
            <a:ext cx="2296159" cy="1098733"/>
          </a:xfrm>
          <a:prstGeom prst="curvedConnector3">
            <a:avLst/>
          </a:prstGeom>
          <a:ln w="76200">
            <a:solidFill>
              <a:srgbClr val="578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5C91F64-66B1-A512-BBCC-427BA3871C72}"/>
              </a:ext>
            </a:extLst>
          </p:cNvPr>
          <p:cNvSpPr/>
          <p:nvPr/>
        </p:nvSpPr>
        <p:spPr>
          <a:xfrm>
            <a:off x="10231120" y="7343568"/>
            <a:ext cx="843280" cy="479076"/>
          </a:xfrm>
          <a:prstGeom prst="roundRect">
            <a:avLst/>
          </a:prstGeom>
          <a:noFill/>
          <a:ln w="57150">
            <a:solidFill>
              <a:srgbClr val="ABCB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numéro de diapositive 6">
            <a:extLst>
              <a:ext uri="{FF2B5EF4-FFF2-40B4-BE49-F238E27FC236}">
                <a16:creationId xmlns:a16="http://schemas.microsoft.com/office/drawing/2014/main" id="{A4C7EFE8-D263-1343-07E6-E18B9FBC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4174" y="96631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solidFill>
                  <a:srgbClr val="57834F"/>
                </a:solidFill>
              </a:rPr>
              <a:pPr/>
              <a:t>8</a:t>
            </a:fld>
            <a:endParaRPr lang="en-US" sz="1600" dirty="0">
              <a:solidFill>
                <a:srgbClr val="5783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7553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5E074-841F-2AE4-4AA6-75D61CA1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193D5-36AA-1C05-A436-DEAB1CA96C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77800" y="-137289"/>
            <a:ext cx="18618200" cy="10561449"/>
          </a:xfrm>
          <a:prstGeom prst="rect">
            <a:avLst/>
          </a:prstGeom>
          <a:solidFill>
            <a:srgbClr val="ABCB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95E5CCE-FDEE-1C58-A01D-CFCB19A34C09}"/>
              </a:ext>
            </a:extLst>
          </p:cNvPr>
          <p:cNvGrpSpPr/>
          <p:nvPr/>
        </p:nvGrpSpPr>
        <p:grpSpPr>
          <a:xfrm>
            <a:off x="-172720" y="-137288"/>
            <a:ext cx="1849120" cy="2080388"/>
            <a:chOff x="-172720" y="-137288"/>
            <a:chExt cx="1849120" cy="20803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240C54-ECBB-FBF8-EE3F-0EF8E68FFC64}"/>
                </a:ext>
              </a:extLst>
            </p:cNvPr>
            <p:cNvSpPr/>
            <p:nvPr/>
          </p:nvSpPr>
          <p:spPr>
            <a:xfrm>
              <a:off x="-172720" y="-137288"/>
              <a:ext cx="1849120" cy="2080388"/>
            </a:xfrm>
            <a:prstGeom prst="rect">
              <a:avLst/>
            </a:prstGeom>
            <a:solidFill>
              <a:srgbClr val="3250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CD59F0E-DAEC-AD7D-B558-3297B98CFC3A}"/>
                </a:ext>
              </a:extLst>
            </p:cNvPr>
            <p:cNvSpPr txBox="1"/>
            <p:nvPr/>
          </p:nvSpPr>
          <p:spPr>
            <a:xfrm>
              <a:off x="381000" y="114300"/>
              <a:ext cx="83820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I.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30FA40A-9767-1FD1-2781-7408B790C2E2}"/>
              </a:ext>
            </a:extLst>
          </p:cNvPr>
          <p:cNvSpPr txBox="1"/>
          <p:nvPr/>
        </p:nvSpPr>
        <p:spPr>
          <a:xfrm>
            <a:off x="1905000" y="876300"/>
            <a:ext cx="7848600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sz="8000" err="1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Modèles</a:t>
            </a:r>
            <a:r>
              <a:rPr lang="en-US" sz="8000">
                <a:solidFill>
                  <a:srgbClr val="325009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 : </a:t>
            </a:r>
            <a:r>
              <a:rPr lang="en-US" sz="8000">
                <a:solidFill>
                  <a:schemeClr val="bg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YOLO26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4AE5B0-032A-DA6B-8D32-42C11004F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7" r="75951" b="40921"/>
          <a:stretch>
            <a:fillRect/>
          </a:stretch>
        </p:blipFill>
        <p:spPr>
          <a:xfrm>
            <a:off x="17242155" y="137160"/>
            <a:ext cx="875030" cy="89408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2E2B9D5B-1BD7-5430-E990-9F4A12950538}"/>
              </a:ext>
            </a:extLst>
          </p:cNvPr>
          <p:cNvGrpSpPr/>
          <p:nvPr/>
        </p:nvGrpSpPr>
        <p:grpSpPr>
          <a:xfrm>
            <a:off x="2310517" y="1884473"/>
            <a:ext cx="4933553" cy="3729250"/>
            <a:chOff x="2310517" y="1884473"/>
            <a:chExt cx="4933553" cy="372925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8D51E28-8B11-3AED-A19E-8D819186B22A}"/>
                </a:ext>
              </a:extLst>
            </p:cNvPr>
            <p:cNvSpPr/>
            <p:nvPr/>
          </p:nvSpPr>
          <p:spPr>
            <a:xfrm>
              <a:off x="2310517" y="1884473"/>
              <a:ext cx="4933553" cy="3729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B28621E-7134-3472-A433-3B33B73CC980}"/>
                </a:ext>
              </a:extLst>
            </p:cNvPr>
            <p:cNvSpPr txBox="1"/>
            <p:nvPr/>
          </p:nvSpPr>
          <p:spPr>
            <a:xfrm>
              <a:off x="2588677" y="2019113"/>
              <a:ext cx="4377232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pPr algn="ctr"/>
              <a:r>
                <a:rPr lang="fr-FR" sz="3200" dirty="0">
                  <a:solidFill>
                    <a:srgbClr val="57834F"/>
                  </a:solidFill>
                </a:rPr>
                <a:t>Suppression de la Distribution Focal </a:t>
              </a:r>
              <a:r>
                <a:rPr lang="fr-FR" sz="3200" dirty="0" err="1">
                  <a:solidFill>
                    <a:srgbClr val="57834F"/>
                  </a:solidFill>
                </a:rPr>
                <a:t>Loss</a:t>
              </a:r>
              <a:endParaRPr lang="fr-FR" sz="3200" dirty="0">
                <a:solidFill>
                  <a:srgbClr val="57834F"/>
                </a:solidFill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F01B344-3E4B-0371-616A-ED73683FB727}"/>
                </a:ext>
              </a:extLst>
            </p:cNvPr>
            <p:cNvSpPr txBox="1"/>
            <p:nvPr/>
          </p:nvSpPr>
          <p:spPr>
            <a:xfrm>
              <a:off x="2588677" y="3979873"/>
              <a:ext cx="4377232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pPr algn="ctr"/>
              <a:r>
                <a:rPr lang="fr-FR" sz="3200">
                  <a:solidFill>
                    <a:srgbClr val="57834F"/>
                  </a:solidFill>
                </a:rPr>
                <a:t>Meilleure compatibilité pour le matérielle à faible consommation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1C87F10E-1110-E825-7F80-F7A6A00999DB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4777293" y="3003998"/>
              <a:ext cx="0" cy="975875"/>
            </a:xfrm>
            <a:prstGeom prst="straightConnector1">
              <a:avLst/>
            </a:prstGeom>
            <a:ln w="76200">
              <a:solidFill>
                <a:srgbClr val="3250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1A0C70E-7636-EE19-D778-3DE4CFA84EFF}"/>
              </a:ext>
            </a:extLst>
          </p:cNvPr>
          <p:cNvGrpSpPr/>
          <p:nvPr/>
        </p:nvGrpSpPr>
        <p:grpSpPr>
          <a:xfrm>
            <a:off x="137281" y="5817171"/>
            <a:ext cx="4933553" cy="3679317"/>
            <a:chOff x="137281" y="5817171"/>
            <a:chExt cx="4933553" cy="3679317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0CEDCF7C-C410-74E8-9901-E40327F219E6}"/>
                </a:ext>
              </a:extLst>
            </p:cNvPr>
            <p:cNvSpPr/>
            <p:nvPr/>
          </p:nvSpPr>
          <p:spPr>
            <a:xfrm>
              <a:off x="137281" y="5817171"/>
              <a:ext cx="4933553" cy="36793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28AF439-9C46-613A-485E-4C96C32E1A0E}"/>
                </a:ext>
              </a:extLst>
            </p:cNvPr>
            <p:cNvSpPr txBox="1"/>
            <p:nvPr/>
          </p:nvSpPr>
          <p:spPr>
            <a:xfrm>
              <a:off x="412714" y="6106868"/>
              <a:ext cx="4364580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pPr algn="ctr"/>
              <a:r>
                <a:rPr lang="fr-FR" sz="3200" dirty="0">
                  <a:solidFill>
                    <a:srgbClr val="57834F"/>
                  </a:solidFill>
                </a:rPr>
                <a:t>Ajout de </a:t>
              </a:r>
              <a:r>
                <a:rPr lang="fr-FR" sz="3200" dirty="0" err="1">
                  <a:solidFill>
                    <a:srgbClr val="57834F"/>
                  </a:solidFill>
                </a:rPr>
                <a:t>ProgLoss</a:t>
              </a:r>
              <a:r>
                <a:rPr lang="fr-FR" sz="3200" dirty="0">
                  <a:solidFill>
                    <a:srgbClr val="57834F"/>
                  </a:solidFill>
                </a:rPr>
                <a:t> et STAL</a:t>
              </a: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5F13660C-079A-3DE8-E9CA-D928EE2EDECA}"/>
                </a:ext>
              </a:extLst>
            </p:cNvPr>
            <p:cNvSpPr txBox="1"/>
            <p:nvPr/>
          </p:nvSpPr>
          <p:spPr>
            <a:xfrm>
              <a:off x="412714" y="7804793"/>
              <a:ext cx="4364580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>
                <a:spcBef>
                  <a:spcPct val="0"/>
                </a:spcBef>
                <a:defRPr sz="3600">
                  <a:solidFill>
                    <a:srgbClr val="325009"/>
                  </a:solidFill>
                  <a:ea typeface="Adobe Fan Heiti Std B" panose="020B0700000000000000" pitchFamily="34" charset="-128"/>
                </a:defRPr>
              </a:lvl1pPr>
            </a:lstStyle>
            <a:p>
              <a:pPr algn="ctr"/>
              <a:r>
                <a:rPr lang="fr-FR" sz="3200">
                  <a:solidFill>
                    <a:srgbClr val="57834F"/>
                  </a:solidFill>
                </a:rPr>
                <a:t>Compense les pertes et améliore la détection des petits objets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8B995213-7E1E-8D9B-7522-621C583F43F4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>
              <a:off x="2595004" y="6599311"/>
              <a:ext cx="0" cy="1205482"/>
            </a:xfrm>
            <a:prstGeom prst="straightConnector1">
              <a:avLst/>
            </a:prstGeom>
            <a:ln w="76200">
              <a:solidFill>
                <a:srgbClr val="3250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9E6BB34-C281-7B1E-FD15-76F40352C703}"/>
              </a:ext>
            </a:extLst>
          </p:cNvPr>
          <p:cNvSpPr/>
          <p:nvPr/>
        </p:nvSpPr>
        <p:spPr>
          <a:xfrm>
            <a:off x="10298626" y="6607683"/>
            <a:ext cx="8157359" cy="3679317"/>
          </a:xfrm>
          <a:prstGeom prst="rect">
            <a:avLst/>
          </a:prstGeom>
          <a:solidFill>
            <a:srgbClr val="578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E34244ED-B867-917E-7344-4C6FE0D7CF5D}"/>
              </a:ext>
            </a:extLst>
          </p:cNvPr>
          <p:cNvSpPr txBox="1"/>
          <p:nvPr/>
        </p:nvSpPr>
        <p:spPr>
          <a:xfrm>
            <a:off x="9570718" y="7616344"/>
            <a:ext cx="871728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>
                <a:solidFill>
                  <a:srgbClr val="325009"/>
                </a:solidFill>
                <a:ea typeface="Adobe Fan Heiti Std B" panose="020B0700000000000000" pitchFamily="34" charset="-128"/>
              </a:defRPr>
            </a:lvl1pPr>
          </a:lstStyle>
          <a:p>
            <a:pPr algn="ctr"/>
            <a:r>
              <a:rPr lang="en-US" dirty="0" err="1">
                <a:solidFill>
                  <a:schemeClr val="bg1"/>
                </a:solidFill>
                <a:sym typeface="Abstracted Dream"/>
              </a:rPr>
              <a:t>Inférence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sur CPU </a:t>
            </a:r>
            <a:r>
              <a:rPr lang="en-US" dirty="0" err="1">
                <a:solidFill>
                  <a:schemeClr val="bg1"/>
                </a:solidFill>
                <a:sym typeface="Abstracted Dream"/>
              </a:rPr>
              <a:t>améliorée</a:t>
            </a:r>
            <a:r>
              <a:rPr lang="en-US" dirty="0">
                <a:solidFill>
                  <a:schemeClr val="bg1"/>
                </a:solidFill>
                <a:sym typeface="Abstracted Dream"/>
              </a:rPr>
              <a:t> de 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sym typeface="Abstracted Dream"/>
              </a:rPr>
              <a:t>43%</a:t>
            </a:r>
          </a:p>
        </p:txBody>
      </p:sp>
      <p:pic>
        <p:nvPicPr>
          <p:cNvPr id="1028" name="Picture 4" descr="Ultralytics YOLO26 Comparison Plots">
            <a:extLst>
              <a:ext uri="{FF2B5EF4-FFF2-40B4-BE49-F238E27FC236}">
                <a16:creationId xmlns:a16="http://schemas.microsoft.com/office/drawing/2014/main" id="{AB5834A0-CB5A-6A6B-E744-F7CD0913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573" y="2719388"/>
            <a:ext cx="10482146" cy="4580479"/>
          </a:xfrm>
          <a:prstGeom prst="roundRect">
            <a:avLst>
              <a:gd name="adj" fmla="val 98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CC29715-A89E-F656-28F1-9800F483A2E0}"/>
              </a:ext>
            </a:extLst>
          </p:cNvPr>
          <p:cNvSpPr/>
          <p:nvPr/>
        </p:nvSpPr>
        <p:spPr>
          <a:xfrm>
            <a:off x="9584350" y="4257760"/>
            <a:ext cx="843280" cy="479076"/>
          </a:xfrm>
          <a:prstGeom prst="roundRect">
            <a:avLst/>
          </a:prstGeom>
          <a:noFill/>
          <a:ln w="57150">
            <a:solidFill>
              <a:srgbClr val="ABCB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320D021-4703-1F76-A12C-4C2A904C06A1}"/>
              </a:ext>
            </a:extLst>
          </p:cNvPr>
          <p:cNvSpPr/>
          <p:nvPr/>
        </p:nvSpPr>
        <p:spPr>
          <a:xfrm>
            <a:off x="5225058" y="7656829"/>
            <a:ext cx="4591174" cy="2410366"/>
          </a:xfrm>
          <a:custGeom>
            <a:avLst/>
            <a:gdLst/>
            <a:ahLst/>
            <a:cxnLst/>
            <a:rect l="l" t="t" r="r" b="b"/>
            <a:pathLst>
              <a:path w="6060000" h="3181500">
                <a:moveTo>
                  <a:pt x="0" y="0"/>
                </a:moveTo>
                <a:lnTo>
                  <a:pt x="6060000" y="0"/>
                </a:lnTo>
                <a:lnTo>
                  <a:pt x="6060000" y="3181500"/>
                </a:lnTo>
                <a:lnTo>
                  <a:pt x="0" y="318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6">
            <a:extLst>
              <a:ext uri="{FF2B5EF4-FFF2-40B4-BE49-F238E27FC236}">
                <a16:creationId xmlns:a16="http://schemas.microsoft.com/office/drawing/2014/main" id="{28398735-01E1-0F32-E17D-923485ED2EEB}"/>
              </a:ext>
            </a:extLst>
          </p:cNvPr>
          <p:cNvSpPr txBox="1">
            <a:spLocks/>
          </p:cNvSpPr>
          <p:nvPr/>
        </p:nvSpPr>
        <p:spPr>
          <a:xfrm>
            <a:off x="15774174" y="96631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BED7A9"/>
                </a:solidFill>
              </a:rPr>
              <a:pPr/>
              <a:t>9</a:t>
            </a:fld>
            <a:endParaRPr lang="en-US" sz="1600" dirty="0">
              <a:solidFill>
                <a:srgbClr val="BED7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53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a79847-63c7-4b59-8876-4f2fb04b215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F960991A56BC4ABD12D59BF90DB64A" ma:contentTypeVersion="16" ma:contentTypeDescription="Crée un document." ma:contentTypeScope="" ma:versionID="6d5b42657edcda200e5e8dc17c255783">
  <xsd:schema xmlns:xsd="http://www.w3.org/2001/XMLSchema" xmlns:xs="http://www.w3.org/2001/XMLSchema" xmlns:p="http://schemas.microsoft.com/office/2006/metadata/properties" xmlns:ns3="18a79847-63c7-4b59-8876-4f2fb04b215a" xmlns:ns4="0e41dbb2-2fb8-4952-9ec1-44191b520aaa" targetNamespace="http://schemas.microsoft.com/office/2006/metadata/properties" ma:root="true" ma:fieldsID="8d5be4dda606267dc8ebda603f1c1bf9" ns3:_="" ns4:_="">
    <xsd:import namespace="18a79847-63c7-4b59-8876-4f2fb04b215a"/>
    <xsd:import namespace="0e41dbb2-2fb8-4952-9ec1-44191b520a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a79847-63c7-4b59-8876-4f2fb04b21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41dbb2-2fb8-4952-9ec1-44191b520aa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BCA219-D483-4112-BC0E-32CCC0DAE9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F98AA8-B97A-4042-A20E-421D59A59442}">
  <ds:schemaRefs>
    <ds:schemaRef ds:uri="http://www.w3.org/XML/1998/namespace"/>
    <ds:schemaRef ds:uri="0e41dbb2-2fb8-4952-9ec1-44191b520aaa"/>
    <ds:schemaRef ds:uri="18a79847-63c7-4b59-8876-4f2fb04b215a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3A9045B-A01F-422E-B0D2-3A4961F55F68}">
  <ds:schemaRefs>
    <ds:schemaRef ds:uri="0e41dbb2-2fb8-4952-9ec1-44191b520aaa"/>
    <ds:schemaRef ds:uri="18a79847-63c7-4b59-8876-4f2fb04b21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</Words>
  <Application>Microsoft Office PowerPoint</Application>
  <PresentationFormat>Personnalisé</PresentationFormat>
  <Paragraphs>173</Paragraphs>
  <Slides>22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Aptos</vt:lpstr>
      <vt:lpstr>Arial</vt:lpstr>
      <vt:lpstr>Calibri</vt:lpstr>
      <vt:lpstr>Abstracted Dream</vt:lpstr>
      <vt:lpstr>Marykate</vt:lpstr>
      <vt:lpstr>Adobe Fan Heiti Std B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Brown Cute Illustration Forest Restoration Presentation</dc:title>
  <dc:creator>Natalène HAROUNYAN</dc:creator>
  <cp:lastModifiedBy>Natalene Harounyan</cp:lastModifiedBy>
  <cp:revision>2</cp:revision>
  <dcterms:created xsi:type="dcterms:W3CDTF">2006-08-16T00:00:00Z</dcterms:created>
  <dcterms:modified xsi:type="dcterms:W3CDTF">2026-02-18T22:35:27Z</dcterms:modified>
  <dc:identifier>DAHBabNbG68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0x010100E7F960991A56BC4ABD12D59BF90DB64A</vt:lpwstr>
  </property>
</Properties>
</file>